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971" y="1176"/>
      </p:cViewPr>
      <p:guideLst>
        <p:guide orient="horz" pos="2160"/>
        <p:guide pos="288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1428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8550526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540804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23906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33981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52885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735753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4211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00051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65988" y="1370403"/>
            <a:ext cx="2350262" cy="4115997"/>
          </a:xfrm>
        </p:spPr>
        <p:txBody>
          <a:bodyPr/>
          <a:lstStyle/>
          <a:p>
            <a:endParaRPr lang="en-US"/>
          </a:p>
        </p:txBody>
      </p:sp>
    </p:spTree>
    <p:extLst>
      <p:ext uri="{BB962C8B-B14F-4D97-AF65-F5344CB8AC3E}">
        <p14:creationId xmlns:p14="http://schemas.microsoft.com/office/powerpoint/2010/main" val="42024692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129132" y="2044699"/>
            <a:ext cx="4330554" cy="2743201"/>
          </a:xfrm>
        </p:spPr>
        <p:txBody>
          <a:bodyPr/>
          <a:lstStyle/>
          <a:p>
            <a:endParaRPr lang="en-US" dirty="0"/>
          </a:p>
        </p:txBody>
      </p:sp>
    </p:spTree>
    <p:extLst>
      <p:ext uri="{BB962C8B-B14F-4D97-AF65-F5344CB8AC3E}">
        <p14:creationId xmlns:p14="http://schemas.microsoft.com/office/powerpoint/2010/main" val="3007580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29124014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65027" y="1854200"/>
            <a:ext cx="4537002" cy="3162300"/>
          </a:xfrm>
        </p:spPr>
        <p:txBody>
          <a:bodyPr/>
          <a:lstStyle/>
          <a:p>
            <a:endParaRPr lang="en-US"/>
          </a:p>
        </p:txBody>
      </p:sp>
    </p:spTree>
    <p:extLst>
      <p:ext uri="{BB962C8B-B14F-4D97-AF65-F5344CB8AC3E}">
        <p14:creationId xmlns:p14="http://schemas.microsoft.com/office/powerpoint/2010/main" val="15033692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778118" y="1485901"/>
            <a:ext cx="2658311" cy="3835400"/>
          </a:xfrm>
        </p:spPr>
        <p:txBody>
          <a:bodyPr/>
          <a:lstStyle/>
          <a:p>
            <a:endParaRPr lang="en-US"/>
          </a:p>
        </p:txBody>
      </p:sp>
    </p:spTree>
    <p:extLst>
      <p:ext uri="{BB962C8B-B14F-4D97-AF65-F5344CB8AC3E}">
        <p14:creationId xmlns:p14="http://schemas.microsoft.com/office/powerpoint/2010/main" val="1878530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6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627971" y="1837870"/>
            <a:ext cx="2286000" cy="2286000"/>
          </a:xfrm>
          <a:prstGeom prst="ellipse">
            <a:avLst/>
          </a:prstGeom>
        </p:spPr>
        <p:txBody>
          <a:bodyPr/>
          <a:lstStyle/>
          <a:p>
            <a:endParaRPr lang="id-ID" dirty="0"/>
          </a:p>
        </p:txBody>
      </p:sp>
      <p:sp>
        <p:nvSpPr>
          <p:cNvPr id="7" name="Picture Placeholder 8"/>
          <p:cNvSpPr>
            <a:spLocks noGrp="1"/>
          </p:cNvSpPr>
          <p:nvPr>
            <p:ph type="pic" sz="quarter" idx="15"/>
          </p:nvPr>
        </p:nvSpPr>
        <p:spPr>
          <a:xfrm>
            <a:off x="3429000" y="1837870"/>
            <a:ext cx="2286000" cy="2286000"/>
          </a:xfrm>
          <a:prstGeom prst="ellipse">
            <a:avLst/>
          </a:prstGeom>
        </p:spPr>
        <p:txBody>
          <a:bodyPr/>
          <a:lstStyle/>
          <a:p>
            <a:endParaRPr lang="id-ID" dirty="0"/>
          </a:p>
        </p:txBody>
      </p:sp>
      <p:sp>
        <p:nvSpPr>
          <p:cNvPr id="8" name="Picture Placeholder 8"/>
          <p:cNvSpPr>
            <a:spLocks noGrp="1"/>
          </p:cNvSpPr>
          <p:nvPr>
            <p:ph type="pic" sz="quarter" idx="16"/>
          </p:nvPr>
        </p:nvSpPr>
        <p:spPr>
          <a:xfrm>
            <a:off x="6230029" y="1837870"/>
            <a:ext cx="2286000" cy="2286000"/>
          </a:xfrm>
          <a:prstGeom prst="ellipse">
            <a:avLst/>
          </a:prstGeom>
        </p:spPr>
        <p:txBody>
          <a:bodyPr/>
          <a:lstStyle/>
          <a:p>
            <a:endParaRPr lang="id-ID" dirty="0"/>
          </a:p>
        </p:txBody>
      </p:sp>
    </p:spTree>
    <p:extLst>
      <p:ext uri="{BB962C8B-B14F-4D97-AF65-F5344CB8AC3E}">
        <p14:creationId xmlns:p14="http://schemas.microsoft.com/office/powerpoint/2010/main" val="157266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Picture Placeholder 21"/>
          <p:cNvSpPr>
            <a:spLocks noGrp="1"/>
          </p:cNvSpPr>
          <p:nvPr>
            <p:ph type="pic" sz="quarter" idx="12"/>
          </p:nvPr>
        </p:nvSpPr>
        <p:spPr>
          <a:xfrm>
            <a:off x="3544890" y="-775380"/>
            <a:ext cx="7986710" cy="7517269"/>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a:noFill/>
        </p:spPr>
        <p:txBody>
          <a:bodyPr wrap="square">
            <a:noAutofit/>
          </a:bodyPr>
          <a:lstStyle/>
          <a:p>
            <a:endParaRPr lang="en-US"/>
          </a:p>
        </p:txBody>
      </p:sp>
    </p:spTree>
    <p:extLst>
      <p:ext uri="{BB962C8B-B14F-4D97-AF65-F5344CB8AC3E}">
        <p14:creationId xmlns:p14="http://schemas.microsoft.com/office/powerpoint/2010/main" val="375356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3557381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8608867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57D3BB-DC7A-49F0-8D5B-ABFA80CE6F8B}" type="datetime1">
              <a:rPr lang="en-US" smtClean="0"/>
              <a:t>8/27/2018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86355131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410634817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7D3BB-DC7A-49F0-8D5B-ABFA80CE6F8B}" type="datetime1">
              <a:rPr lang="en-US" smtClean="0"/>
              <a:t>8/27/2018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91806133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469864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0744136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7306076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215082" y="2942388"/>
            <a:ext cx="4430693" cy="3714208"/>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6" name="Freeform 7"/>
          <p:cNvSpPr>
            <a:spLocks/>
          </p:cNvSpPr>
          <p:nvPr/>
        </p:nvSpPr>
        <p:spPr bwMode="auto">
          <a:xfrm>
            <a:off x="1033309" y="4705577"/>
            <a:ext cx="3152230" cy="2881086"/>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7" name="Freeform 10"/>
          <p:cNvSpPr>
            <a:spLocks/>
          </p:cNvSpPr>
          <p:nvPr/>
        </p:nvSpPr>
        <p:spPr bwMode="auto">
          <a:xfrm>
            <a:off x="2525355" y="1580614"/>
            <a:ext cx="1372379" cy="1373894"/>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8" name="Freeform 11"/>
          <p:cNvSpPr>
            <a:spLocks/>
          </p:cNvSpPr>
          <p:nvPr/>
        </p:nvSpPr>
        <p:spPr bwMode="auto">
          <a:xfrm>
            <a:off x="1304453" y="373344"/>
            <a:ext cx="899771" cy="899771"/>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9" name="Freeform 12"/>
          <p:cNvSpPr>
            <a:spLocks/>
          </p:cNvSpPr>
          <p:nvPr/>
        </p:nvSpPr>
        <p:spPr bwMode="auto">
          <a:xfrm>
            <a:off x="82036" y="3389244"/>
            <a:ext cx="896742" cy="89674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Freeform 13"/>
          <p:cNvSpPr>
            <a:spLocks/>
          </p:cNvSpPr>
          <p:nvPr/>
        </p:nvSpPr>
        <p:spPr bwMode="auto">
          <a:xfrm>
            <a:off x="2140604" y="1200406"/>
            <a:ext cx="383237" cy="380207"/>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1" name="Freeform 14"/>
          <p:cNvSpPr>
            <a:spLocks/>
          </p:cNvSpPr>
          <p:nvPr/>
        </p:nvSpPr>
        <p:spPr bwMode="auto">
          <a:xfrm>
            <a:off x="-1085849" y="612677"/>
            <a:ext cx="2422112" cy="321585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1" name="Freeform 6"/>
          <p:cNvSpPr>
            <a:spLocks/>
          </p:cNvSpPr>
          <p:nvPr/>
        </p:nvSpPr>
        <p:spPr bwMode="auto">
          <a:xfrm>
            <a:off x="1454414" y="4039080"/>
            <a:ext cx="3024990" cy="3400652"/>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2" name="Freeform 8"/>
          <p:cNvSpPr>
            <a:spLocks/>
          </p:cNvSpPr>
          <p:nvPr/>
        </p:nvSpPr>
        <p:spPr bwMode="auto">
          <a:xfrm>
            <a:off x="2072439" y="87053"/>
            <a:ext cx="3836905" cy="3493052"/>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3" name="Freeform 9"/>
          <p:cNvSpPr>
            <a:spLocks/>
          </p:cNvSpPr>
          <p:nvPr/>
        </p:nvSpPr>
        <p:spPr bwMode="auto">
          <a:xfrm>
            <a:off x="401653" y="-264375"/>
            <a:ext cx="1373894" cy="1372379"/>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 name="Freeform 15"/>
          <p:cNvSpPr>
            <a:spLocks/>
          </p:cNvSpPr>
          <p:nvPr/>
        </p:nvSpPr>
        <p:spPr bwMode="auto">
          <a:xfrm>
            <a:off x="-379968" y="-43218"/>
            <a:ext cx="3162833" cy="2858366"/>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0" name="Oval 16"/>
          <p:cNvSpPr>
            <a:spLocks noChangeArrowheads="1"/>
          </p:cNvSpPr>
          <p:nvPr/>
        </p:nvSpPr>
        <p:spPr bwMode="auto">
          <a:xfrm>
            <a:off x="1169638" y="2189549"/>
            <a:ext cx="2346374" cy="234485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6" name="TextBox 35"/>
          <p:cNvSpPr txBox="1"/>
          <p:nvPr/>
        </p:nvSpPr>
        <p:spPr>
          <a:xfrm>
            <a:off x="1269457" y="2988403"/>
            <a:ext cx="214674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1480986" y="3411379"/>
            <a:ext cx="1723678"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5996428" y="4401648"/>
            <a:ext cx="3017354" cy="853061"/>
          </a:xfrm>
        </p:spPr>
        <p:txBody>
          <a:bodyPr>
            <a:noAutofit/>
          </a:bodyPr>
          <a:lstStyle/>
          <a:p>
            <a:pPr algn="l"/>
            <a:r>
              <a:rPr lang="en-US" sz="2400" dirty="0"/>
              <a:t>ABSTRACT PRESENTATION</a:t>
            </a:r>
          </a:p>
        </p:txBody>
      </p:sp>
      <p:sp>
        <p:nvSpPr>
          <p:cNvPr id="39" name="Subtitle 38"/>
          <p:cNvSpPr>
            <a:spLocks noGrp="1"/>
          </p:cNvSpPr>
          <p:nvPr>
            <p:ph type="subTitle" idx="1"/>
          </p:nvPr>
        </p:nvSpPr>
        <p:spPr>
          <a:xfrm>
            <a:off x="5996428" y="5194837"/>
            <a:ext cx="3017354" cy="399117"/>
          </a:xfrm>
        </p:spPr>
        <p:txBody>
          <a:bodyPr>
            <a:normAutofit/>
          </a:bodyPr>
          <a:lstStyle/>
          <a:p>
            <a:pPr algn="l"/>
            <a:r>
              <a:rPr lang="en-US" sz="1500" dirty="0">
                <a:solidFill>
                  <a:schemeClr val="accent1"/>
                </a:solidFill>
              </a:rPr>
              <a:t>Presented by: </a:t>
            </a:r>
            <a:r>
              <a:rPr lang="en-US" sz="1500" dirty="0" err="1">
                <a:solidFill>
                  <a:schemeClr val="accent1"/>
                </a:solidFill>
              </a:rPr>
              <a:t>jhon</a:t>
            </a:r>
            <a:r>
              <a:rPr lang="en-US" sz="15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3421076" y="2211911"/>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5"/>
          <p:cNvSpPr>
            <a:spLocks/>
          </p:cNvSpPr>
          <p:nvPr/>
        </p:nvSpPr>
        <p:spPr bwMode="auto">
          <a:xfrm rot="2700000">
            <a:off x="-1283871" y="2214528"/>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p:cNvSpPr>
          <p:nvPr/>
        </p:nvSpPr>
        <p:spPr bwMode="auto">
          <a:xfrm rot="2700000">
            <a:off x="-373663" y="1603483"/>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rot="2700000">
            <a:off x="1457061" y="4948882"/>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rot="2700000">
            <a:off x="-1651429" y="4771184"/>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4" name="Group 23"/>
          <p:cNvGrpSpPr/>
          <p:nvPr/>
        </p:nvGrpSpPr>
        <p:grpSpPr>
          <a:xfrm rot="2700000">
            <a:off x="2167676" y="1918205"/>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3" name="iPhone-6-4,7-inch-Three-colors-Mockup_03.png"/>
          <p:cNvPicPr/>
          <p:nvPr/>
        </p:nvPicPr>
        <p:blipFill>
          <a:blip r:embed="rId2">
            <a:extLst/>
          </a:blip>
          <a:srcRect/>
          <a:stretch>
            <a:fillRect/>
          </a:stretch>
        </p:blipFill>
        <p:spPr>
          <a:xfrm>
            <a:off x="16972" y="708065"/>
            <a:ext cx="3144173" cy="5414964"/>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5393357" y="3415547"/>
            <a:ext cx="2026617" cy="369332"/>
          </a:xfrm>
          <a:prstGeom prst="rect">
            <a:avLst/>
          </a:prstGeom>
        </p:spPr>
        <p:txBody>
          <a:bodyPr wrap="square">
            <a:spAutoFit/>
          </a:bodyPr>
          <a:lstStyle/>
          <a:p>
            <a:r>
              <a:rPr lang="id-ID" sz="900" dirty="0"/>
              <a:t>Suitable for all categories business and personal presentation</a:t>
            </a:r>
          </a:p>
        </p:txBody>
      </p:sp>
      <p:sp>
        <p:nvSpPr>
          <p:cNvPr id="35" name="TextBox 34"/>
          <p:cNvSpPr txBox="1"/>
          <p:nvPr/>
        </p:nvSpPr>
        <p:spPr>
          <a:xfrm>
            <a:off x="5393358" y="3228978"/>
            <a:ext cx="1616678" cy="253916"/>
          </a:xfrm>
          <a:prstGeom prst="rect">
            <a:avLst/>
          </a:prstGeom>
          <a:noFill/>
        </p:spPr>
        <p:txBody>
          <a:bodyPr wrap="square" rtlCol="0">
            <a:spAutoFit/>
          </a:bodyPr>
          <a:lstStyle/>
          <a:p>
            <a:r>
              <a:rPr lang="id-ID" sz="1050" dirty="0">
                <a:latin typeface="+mj-lt"/>
              </a:rPr>
              <a:t>Fast Response</a:t>
            </a:r>
            <a:endParaRPr lang="en-US" sz="1050" dirty="0">
              <a:latin typeface="+mj-lt"/>
            </a:endParaRPr>
          </a:p>
        </p:txBody>
      </p:sp>
      <p:sp>
        <p:nvSpPr>
          <p:cNvPr id="39" name="Rectangle 38"/>
          <p:cNvSpPr/>
          <p:nvPr/>
        </p:nvSpPr>
        <p:spPr>
          <a:xfrm>
            <a:off x="5393358" y="4187551"/>
            <a:ext cx="2009897" cy="369332"/>
          </a:xfrm>
          <a:prstGeom prst="rect">
            <a:avLst/>
          </a:prstGeom>
        </p:spPr>
        <p:txBody>
          <a:bodyPr wrap="square">
            <a:spAutoFit/>
          </a:bodyPr>
          <a:lstStyle/>
          <a:p>
            <a:r>
              <a:rPr lang="id-ID" sz="900" dirty="0"/>
              <a:t>Suitable for all categories business and personal presentation</a:t>
            </a:r>
          </a:p>
        </p:txBody>
      </p:sp>
      <p:sp>
        <p:nvSpPr>
          <p:cNvPr id="40" name="TextBox 39"/>
          <p:cNvSpPr txBox="1"/>
          <p:nvPr/>
        </p:nvSpPr>
        <p:spPr>
          <a:xfrm>
            <a:off x="5393357" y="4000982"/>
            <a:ext cx="1616679" cy="253916"/>
          </a:xfrm>
          <a:prstGeom prst="rect">
            <a:avLst/>
          </a:prstGeom>
          <a:noFill/>
        </p:spPr>
        <p:txBody>
          <a:bodyPr wrap="square" rtlCol="0">
            <a:spAutoFit/>
          </a:bodyPr>
          <a:lstStyle/>
          <a:p>
            <a:r>
              <a:rPr lang="id-ID" sz="1050" dirty="0">
                <a:latin typeface="+mj-lt"/>
              </a:rPr>
              <a:t>Full Support</a:t>
            </a:r>
            <a:endParaRPr lang="en-US" sz="1050" dirty="0">
              <a:latin typeface="+mj-lt"/>
            </a:endParaRPr>
          </a:p>
        </p:txBody>
      </p:sp>
      <p:sp>
        <p:nvSpPr>
          <p:cNvPr id="43" name="Rectangle 42"/>
          <p:cNvSpPr/>
          <p:nvPr/>
        </p:nvSpPr>
        <p:spPr>
          <a:xfrm>
            <a:off x="5393358" y="4957538"/>
            <a:ext cx="2009899" cy="369332"/>
          </a:xfrm>
          <a:prstGeom prst="rect">
            <a:avLst/>
          </a:prstGeom>
        </p:spPr>
        <p:txBody>
          <a:bodyPr wrap="square">
            <a:spAutoFit/>
          </a:bodyPr>
          <a:lstStyle/>
          <a:p>
            <a:r>
              <a:rPr lang="id-ID" sz="900" dirty="0"/>
              <a:t>Suitable for all categories business and personal presentation</a:t>
            </a:r>
          </a:p>
        </p:txBody>
      </p:sp>
      <p:sp>
        <p:nvSpPr>
          <p:cNvPr id="44" name="TextBox 43"/>
          <p:cNvSpPr txBox="1"/>
          <p:nvPr/>
        </p:nvSpPr>
        <p:spPr>
          <a:xfrm>
            <a:off x="5393357" y="4763348"/>
            <a:ext cx="1616679" cy="253916"/>
          </a:xfrm>
          <a:prstGeom prst="rect">
            <a:avLst/>
          </a:prstGeom>
          <a:noFill/>
        </p:spPr>
        <p:txBody>
          <a:bodyPr wrap="square" rtlCol="0">
            <a:spAutoFit/>
          </a:bodyPr>
          <a:lstStyle/>
          <a:p>
            <a:r>
              <a:rPr lang="id-ID" sz="1050" dirty="0">
                <a:latin typeface="+mj-lt"/>
              </a:rPr>
              <a:t>Save Energy</a:t>
            </a:r>
            <a:endParaRPr lang="en-US" sz="1050" dirty="0">
              <a:latin typeface="+mj-lt"/>
            </a:endParaRPr>
          </a:p>
        </p:txBody>
      </p:sp>
      <p:sp>
        <p:nvSpPr>
          <p:cNvPr id="31" name="Oval 30"/>
          <p:cNvSpPr/>
          <p:nvPr/>
        </p:nvSpPr>
        <p:spPr>
          <a:xfrm>
            <a:off x="4747607" y="4763465"/>
            <a:ext cx="540206" cy="540206"/>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Oval 31"/>
          <p:cNvSpPr/>
          <p:nvPr/>
        </p:nvSpPr>
        <p:spPr>
          <a:xfrm>
            <a:off x="4747607" y="3997288"/>
            <a:ext cx="540206" cy="54020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6" name="Oval 35"/>
          <p:cNvSpPr/>
          <p:nvPr/>
        </p:nvSpPr>
        <p:spPr>
          <a:xfrm>
            <a:off x="4747607" y="3225285"/>
            <a:ext cx="540206" cy="54020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7" name="Freeform 11"/>
          <p:cNvSpPr>
            <a:spLocks noEditPoints="1"/>
          </p:cNvSpPr>
          <p:nvPr/>
        </p:nvSpPr>
        <p:spPr bwMode="auto">
          <a:xfrm>
            <a:off x="4934412" y="3346893"/>
            <a:ext cx="177151" cy="29698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12"/>
          <p:cNvSpPr>
            <a:spLocks noEditPoints="1"/>
          </p:cNvSpPr>
          <p:nvPr/>
        </p:nvSpPr>
        <p:spPr bwMode="auto">
          <a:xfrm>
            <a:off x="4884914" y="4128797"/>
            <a:ext cx="276148" cy="277189"/>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5" name="Group 44"/>
          <p:cNvGrpSpPr/>
          <p:nvPr/>
        </p:nvGrpSpPr>
        <p:grpSpPr>
          <a:xfrm>
            <a:off x="4881266" y="4931445"/>
            <a:ext cx="283442" cy="204245"/>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9" name="Title 7"/>
          <p:cNvSpPr txBox="1">
            <a:spLocks/>
          </p:cNvSpPr>
          <p:nvPr/>
        </p:nvSpPr>
        <p:spPr>
          <a:xfrm>
            <a:off x="4681080" y="1512406"/>
            <a:ext cx="3590385" cy="75273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2700" dirty="0">
                <a:latin typeface="+mj-lt"/>
              </a:rPr>
              <a:t>Great Design</a:t>
            </a:r>
          </a:p>
          <a:p>
            <a:r>
              <a:rPr lang="en-US" sz="2700" dirty="0">
                <a:latin typeface="+mj-lt"/>
              </a:rPr>
              <a:t>With Good Price</a:t>
            </a:r>
            <a:endParaRPr lang="id-ID" sz="2700" dirty="0">
              <a:latin typeface="+mj-lt"/>
            </a:endParaRPr>
          </a:p>
        </p:txBody>
      </p:sp>
      <p:sp>
        <p:nvSpPr>
          <p:cNvPr id="50" name="TextBox 49"/>
          <p:cNvSpPr txBox="1"/>
          <p:nvPr/>
        </p:nvSpPr>
        <p:spPr>
          <a:xfrm>
            <a:off x="4681080" y="2284519"/>
            <a:ext cx="397714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9260604F-F569-49AD-82AD-6EDBA927F7A0}"/>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192" r="7192"/>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3799115" y="3727406"/>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5"/>
          <p:cNvSpPr>
            <a:spLocks/>
          </p:cNvSpPr>
          <p:nvPr/>
        </p:nvSpPr>
        <p:spPr bwMode="auto">
          <a:xfrm rot="2700000" flipH="1">
            <a:off x="5042177" y="2835882"/>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rot="2700000" flipH="1">
            <a:off x="5885115" y="2157567"/>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2700000" flipH="1">
            <a:off x="4091614" y="1878740"/>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10"/>
          <p:cNvSpPr>
            <a:spLocks/>
          </p:cNvSpPr>
          <p:nvPr/>
        </p:nvSpPr>
        <p:spPr bwMode="auto">
          <a:xfrm rot="2700000" flipH="1">
            <a:off x="4478412" y="5196331"/>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1" name="Group 10"/>
          <p:cNvGrpSpPr/>
          <p:nvPr/>
        </p:nvGrpSpPr>
        <p:grpSpPr>
          <a:xfrm rot="2700000" flipH="1">
            <a:off x="7005354" y="1051188"/>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6" name="TextBox 15"/>
          <p:cNvSpPr txBox="1"/>
          <p:nvPr/>
        </p:nvSpPr>
        <p:spPr>
          <a:xfrm>
            <a:off x="375381" y="1909545"/>
            <a:ext cx="2718743" cy="562359"/>
          </a:xfrm>
          <a:prstGeom prst="rect">
            <a:avLst/>
          </a:prstGeom>
          <a:noFill/>
        </p:spPr>
        <p:txBody>
          <a:bodyPr wrap="none" lIns="54000" tIns="27000" rIns="54000" bIns="27000" rtlCol="0" anchor="t">
            <a:spAutoFit/>
          </a:bodyPr>
          <a:lstStyle/>
          <a:p>
            <a:r>
              <a:rPr lang="en-US" sz="3300" dirty="0">
                <a:latin typeface="+mj-lt"/>
              </a:rPr>
              <a:t>Key Features</a:t>
            </a:r>
          </a:p>
        </p:txBody>
      </p:sp>
      <p:sp>
        <p:nvSpPr>
          <p:cNvPr id="18" name="Oval 17"/>
          <p:cNvSpPr>
            <a:spLocks noChangeAspect="1"/>
          </p:cNvSpPr>
          <p:nvPr/>
        </p:nvSpPr>
        <p:spPr>
          <a:xfrm>
            <a:off x="572500" y="3501601"/>
            <a:ext cx="652283" cy="652283"/>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0" name="TextBox 19"/>
          <p:cNvSpPr txBox="1"/>
          <p:nvPr/>
        </p:nvSpPr>
        <p:spPr>
          <a:xfrm>
            <a:off x="442563" y="4243043"/>
            <a:ext cx="912160" cy="239193"/>
          </a:xfrm>
          <a:prstGeom prst="rect">
            <a:avLst/>
          </a:prstGeom>
          <a:noFill/>
        </p:spPr>
        <p:txBody>
          <a:bodyPr wrap="none" lIns="54000" tIns="27000" rIns="54000" bIns="27000" rtlCol="0" anchor="b">
            <a:spAutoFit/>
          </a:bodyPr>
          <a:lstStyle/>
          <a:p>
            <a:pPr algn="ctr"/>
            <a:r>
              <a:rPr lang="en-US" sz="1200" dirty="0">
                <a:latin typeface="+mj-lt"/>
              </a:rPr>
              <a:t>Applicable</a:t>
            </a:r>
            <a:endParaRPr lang="id-ID" sz="1200" dirty="0">
              <a:latin typeface="+mj-lt"/>
            </a:endParaRPr>
          </a:p>
        </p:txBody>
      </p:sp>
      <p:sp>
        <p:nvSpPr>
          <p:cNvPr id="21" name="TextBox 20"/>
          <p:cNvSpPr txBox="1"/>
          <p:nvPr/>
        </p:nvSpPr>
        <p:spPr>
          <a:xfrm>
            <a:off x="335876"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2" name="Oval 21"/>
          <p:cNvSpPr>
            <a:spLocks noChangeAspect="1"/>
          </p:cNvSpPr>
          <p:nvPr/>
        </p:nvSpPr>
        <p:spPr>
          <a:xfrm>
            <a:off x="1942028" y="3501601"/>
            <a:ext cx="652283" cy="65228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4" name="TextBox 23"/>
          <p:cNvSpPr txBox="1"/>
          <p:nvPr/>
        </p:nvSpPr>
        <p:spPr>
          <a:xfrm>
            <a:off x="1915484" y="4243043"/>
            <a:ext cx="705373" cy="239193"/>
          </a:xfrm>
          <a:prstGeom prst="rect">
            <a:avLst/>
          </a:prstGeom>
          <a:noFill/>
        </p:spPr>
        <p:txBody>
          <a:bodyPr wrap="none" lIns="54000" tIns="27000" rIns="54000" bIns="27000" rtlCol="0" anchor="b">
            <a:spAutoFit/>
          </a:bodyPr>
          <a:lstStyle/>
          <a:p>
            <a:pPr algn="ctr"/>
            <a:r>
              <a:rPr lang="en-US" sz="1200" dirty="0">
                <a:latin typeface="+mj-lt"/>
              </a:rPr>
              <a:t>Editable</a:t>
            </a:r>
            <a:endParaRPr lang="id-ID" sz="1200" dirty="0">
              <a:latin typeface="+mj-lt"/>
            </a:endParaRPr>
          </a:p>
        </p:txBody>
      </p:sp>
      <p:sp>
        <p:nvSpPr>
          <p:cNvPr id="25" name="TextBox 24"/>
          <p:cNvSpPr txBox="1"/>
          <p:nvPr/>
        </p:nvSpPr>
        <p:spPr>
          <a:xfrm>
            <a:off x="1705404"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6" name="Oval 25"/>
          <p:cNvSpPr>
            <a:spLocks noChangeAspect="1"/>
          </p:cNvSpPr>
          <p:nvPr/>
        </p:nvSpPr>
        <p:spPr>
          <a:xfrm>
            <a:off x="3311556" y="3501601"/>
            <a:ext cx="652283" cy="65228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8" name="TextBox 27"/>
          <p:cNvSpPr txBox="1"/>
          <p:nvPr/>
        </p:nvSpPr>
        <p:spPr>
          <a:xfrm>
            <a:off x="3134330" y="4243043"/>
            <a:ext cx="1006736" cy="239193"/>
          </a:xfrm>
          <a:prstGeom prst="rect">
            <a:avLst/>
          </a:prstGeom>
          <a:noFill/>
        </p:spPr>
        <p:txBody>
          <a:bodyPr wrap="none" lIns="54000" tIns="27000" rIns="54000" bIns="27000" rtlCol="0" anchor="b">
            <a:spAutoFit/>
          </a:bodyPr>
          <a:lstStyle/>
          <a:p>
            <a:pPr algn="ctr"/>
            <a:r>
              <a:rPr lang="en-US" sz="1200" dirty="0">
                <a:latin typeface="+mj-lt"/>
              </a:rPr>
              <a:t>Free Service</a:t>
            </a:r>
            <a:endParaRPr lang="id-ID" sz="1200" dirty="0">
              <a:latin typeface="+mj-lt"/>
            </a:endParaRPr>
          </a:p>
        </p:txBody>
      </p:sp>
      <p:sp>
        <p:nvSpPr>
          <p:cNvPr id="29" name="TextBox 28"/>
          <p:cNvSpPr txBox="1"/>
          <p:nvPr/>
        </p:nvSpPr>
        <p:spPr>
          <a:xfrm>
            <a:off x="3074931"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30" name="TextBox 29"/>
          <p:cNvSpPr txBox="1"/>
          <p:nvPr/>
        </p:nvSpPr>
        <p:spPr>
          <a:xfrm>
            <a:off x="375381" y="2457516"/>
            <a:ext cx="3584902" cy="885524"/>
          </a:xfrm>
          <a:prstGeom prst="rect">
            <a:avLst/>
          </a:prstGeom>
          <a:noFill/>
        </p:spPr>
        <p:txBody>
          <a:bodyPr wrap="square" lIns="54000" tIns="27000" rIns="54000" bIns="27000" rtlCol="0" anchor="t">
            <a:spAutoFit/>
          </a:bodyPr>
          <a:lstStyle/>
          <a:p>
            <a:pPr algn="just">
              <a:lnSpc>
                <a:spcPct val="150000"/>
              </a:lnSpc>
            </a:pPr>
            <a:r>
              <a:rPr lang="en-US" sz="1200" dirty="0"/>
              <a:t>The </a:t>
            </a:r>
            <a:r>
              <a:rPr lang="en-US" sz="1200" b="1" dirty="0"/>
              <a:t>Arwenn Presentation Template </a:t>
            </a:r>
            <a:r>
              <a:rPr lang="en-US" sz="1200" dirty="0"/>
              <a:t>is exclusively made and create to exceed our customer needs with tons and lots of features and benefits.</a:t>
            </a:r>
          </a:p>
        </p:txBody>
      </p:sp>
      <p:sp>
        <p:nvSpPr>
          <p:cNvPr id="31" name="Freeform 30"/>
          <p:cNvSpPr>
            <a:spLocks noEditPoints="1"/>
          </p:cNvSpPr>
          <p:nvPr/>
        </p:nvSpPr>
        <p:spPr bwMode="auto">
          <a:xfrm>
            <a:off x="730879" y="3704314"/>
            <a:ext cx="335525" cy="246856"/>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44"/>
          <p:cNvSpPr>
            <a:spLocks noEditPoints="1"/>
          </p:cNvSpPr>
          <p:nvPr/>
        </p:nvSpPr>
        <p:spPr bwMode="auto">
          <a:xfrm>
            <a:off x="2090120" y="3675940"/>
            <a:ext cx="356097" cy="30360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28"/>
          <p:cNvSpPr>
            <a:spLocks noEditPoints="1"/>
          </p:cNvSpPr>
          <p:nvPr/>
        </p:nvSpPr>
        <p:spPr bwMode="auto">
          <a:xfrm>
            <a:off x="3465315" y="3663943"/>
            <a:ext cx="344763" cy="327597"/>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5" name="Picture Placeholder 4">
            <a:extLst>
              <a:ext uri="{FF2B5EF4-FFF2-40B4-BE49-F238E27FC236}">
                <a16:creationId xmlns:a16="http://schemas.microsoft.com/office/drawing/2014/main" id="{2170ED9A-3FAD-4DC5-A9FF-3936A2294E8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328" b="18328"/>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115" y="1884558"/>
            <a:ext cx="6917458" cy="3870134"/>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14643" y="3007104"/>
            <a:ext cx="4638554" cy="3888455"/>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6" name="Freeform 7"/>
          <p:cNvSpPr>
            <a:spLocks/>
          </p:cNvSpPr>
          <p:nvPr/>
        </p:nvSpPr>
        <p:spPr bwMode="auto">
          <a:xfrm>
            <a:off x="24343" y="4853012"/>
            <a:ext cx="3300113" cy="3016249"/>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a:off x="1586388" y="1581443"/>
            <a:ext cx="1436762" cy="143834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p:cNvSpPr>
            <a:spLocks/>
          </p:cNvSpPr>
          <p:nvPr/>
        </p:nvSpPr>
        <p:spPr bwMode="auto">
          <a:xfrm>
            <a:off x="308208" y="317536"/>
            <a:ext cx="941983" cy="941983"/>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Freeform 12"/>
          <p:cNvSpPr>
            <a:spLocks/>
          </p:cNvSpPr>
          <p:nvPr/>
        </p:nvSpPr>
        <p:spPr bwMode="auto">
          <a:xfrm>
            <a:off x="-971558" y="3474924"/>
            <a:ext cx="938812" cy="93881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Freeform 13"/>
          <p:cNvSpPr>
            <a:spLocks/>
          </p:cNvSpPr>
          <p:nvPr/>
        </p:nvSpPr>
        <p:spPr bwMode="auto">
          <a:xfrm>
            <a:off x="1183586" y="1183399"/>
            <a:ext cx="401216" cy="398045"/>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4"/>
          <p:cNvSpPr>
            <a:spLocks/>
          </p:cNvSpPr>
          <p:nvPr/>
        </p:nvSpPr>
        <p:spPr bwMode="auto">
          <a:xfrm>
            <a:off x="-2194233" y="568098"/>
            <a:ext cx="2535743" cy="3366718"/>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465205" y="4155245"/>
            <a:ext cx="3166904" cy="356019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112223" y="17815"/>
            <a:ext cx="4016909" cy="3656924"/>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636947" y="-350099"/>
            <a:ext cx="1438349" cy="1436762"/>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p:cNvSpPr>
          <p:nvPr/>
        </p:nvSpPr>
        <p:spPr bwMode="auto">
          <a:xfrm>
            <a:off x="-1455235" y="-118567"/>
            <a:ext cx="3311213" cy="2992463"/>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84093" y="506753"/>
            <a:ext cx="3838763" cy="5852356"/>
          </a:xfrm>
          <a:prstGeom prst="rect">
            <a:avLst/>
          </a:prstGeom>
          <a:effectLst/>
        </p:spPr>
      </p:pic>
      <p:sp>
        <p:nvSpPr>
          <p:cNvPr id="19" name="Title 7"/>
          <p:cNvSpPr txBox="1">
            <a:spLocks/>
          </p:cNvSpPr>
          <p:nvPr/>
        </p:nvSpPr>
        <p:spPr>
          <a:xfrm>
            <a:off x="5277041" y="1707643"/>
            <a:ext cx="3590385" cy="90952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300" dirty="0">
                <a:latin typeface="+mj-lt"/>
              </a:rPr>
              <a:t>The Best</a:t>
            </a:r>
          </a:p>
          <a:p>
            <a:r>
              <a:rPr lang="en-US" sz="3300" dirty="0">
                <a:latin typeface="+mj-lt"/>
              </a:rPr>
              <a:t>Performance</a:t>
            </a:r>
            <a:endParaRPr lang="id-ID" sz="3300" dirty="0">
              <a:latin typeface="+mj-lt"/>
            </a:endParaRPr>
          </a:p>
        </p:txBody>
      </p:sp>
      <p:sp>
        <p:nvSpPr>
          <p:cNvPr id="20" name="TextBox 19"/>
          <p:cNvSpPr txBox="1"/>
          <p:nvPr/>
        </p:nvSpPr>
        <p:spPr>
          <a:xfrm>
            <a:off x="5277041" y="2706493"/>
            <a:ext cx="359038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sp>
        <p:nvSpPr>
          <p:cNvPr id="21" name="Oval 20"/>
          <p:cNvSpPr/>
          <p:nvPr/>
        </p:nvSpPr>
        <p:spPr>
          <a:xfrm>
            <a:off x="5339686" y="3686434"/>
            <a:ext cx="465223" cy="4652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Oval 21"/>
          <p:cNvSpPr/>
          <p:nvPr/>
        </p:nvSpPr>
        <p:spPr>
          <a:xfrm>
            <a:off x="5339686" y="4501714"/>
            <a:ext cx="465223" cy="4652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Oval 22"/>
          <p:cNvSpPr/>
          <p:nvPr/>
        </p:nvSpPr>
        <p:spPr>
          <a:xfrm>
            <a:off x="7209700" y="3686434"/>
            <a:ext cx="465223" cy="4652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4" name="Oval 23"/>
          <p:cNvSpPr/>
          <p:nvPr/>
        </p:nvSpPr>
        <p:spPr>
          <a:xfrm>
            <a:off x="7209700" y="4501714"/>
            <a:ext cx="465223" cy="465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5" name="TextBox 24"/>
          <p:cNvSpPr txBox="1"/>
          <p:nvPr/>
        </p:nvSpPr>
        <p:spPr>
          <a:xfrm>
            <a:off x="5831682" y="3788239"/>
            <a:ext cx="1069524" cy="261610"/>
          </a:xfrm>
          <a:prstGeom prst="rect">
            <a:avLst/>
          </a:prstGeom>
          <a:noFill/>
        </p:spPr>
        <p:txBody>
          <a:bodyPr wrap="none" rtlCol="0">
            <a:spAutoFit/>
          </a:bodyPr>
          <a:lstStyle/>
          <a:p>
            <a:r>
              <a:rPr lang="id-ID" sz="1100" dirty="0">
                <a:latin typeface="+mj-lt"/>
              </a:rPr>
              <a:t>High Security</a:t>
            </a:r>
          </a:p>
        </p:txBody>
      </p:sp>
      <p:sp>
        <p:nvSpPr>
          <p:cNvPr id="26" name="TextBox 25"/>
          <p:cNvSpPr txBox="1"/>
          <p:nvPr/>
        </p:nvSpPr>
        <p:spPr>
          <a:xfrm>
            <a:off x="5831681" y="4603519"/>
            <a:ext cx="728084" cy="261610"/>
          </a:xfrm>
          <a:prstGeom prst="rect">
            <a:avLst/>
          </a:prstGeom>
          <a:noFill/>
        </p:spPr>
        <p:txBody>
          <a:bodyPr wrap="none" rtlCol="0">
            <a:spAutoFit/>
          </a:bodyPr>
          <a:lstStyle/>
          <a:p>
            <a:r>
              <a:rPr lang="id-ID" sz="1100" dirty="0">
                <a:latin typeface="+mj-lt"/>
              </a:rPr>
              <a:t>Backlink</a:t>
            </a:r>
          </a:p>
        </p:txBody>
      </p:sp>
      <p:sp>
        <p:nvSpPr>
          <p:cNvPr id="27" name="TextBox 26"/>
          <p:cNvSpPr txBox="1"/>
          <p:nvPr/>
        </p:nvSpPr>
        <p:spPr>
          <a:xfrm>
            <a:off x="7703498" y="3788239"/>
            <a:ext cx="1125629" cy="261610"/>
          </a:xfrm>
          <a:prstGeom prst="rect">
            <a:avLst/>
          </a:prstGeom>
          <a:noFill/>
        </p:spPr>
        <p:txBody>
          <a:bodyPr wrap="none" rtlCol="0">
            <a:spAutoFit/>
          </a:bodyPr>
          <a:lstStyle/>
          <a:p>
            <a:r>
              <a:rPr lang="id-ID" sz="1100" dirty="0">
                <a:latin typeface="+mj-lt"/>
              </a:rPr>
              <a:t>Customizable</a:t>
            </a:r>
          </a:p>
        </p:txBody>
      </p:sp>
      <p:sp>
        <p:nvSpPr>
          <p:cNvPr id="28" name="TextBox 27"/>
          <p:cNvSpPr txBox="1"/>
          <p:nvPr/>
        </p:nvSpPr>
        <p:spPr>
          <a:xfrm>
            <a:off x="7703498" y="4603519"/>
            <a:ext cx="978153" cy="261610"/>
          </a:xfrm>
          <a:prstGeom prst="rect">
            <a:avLst/>
          </a:prstGeom>
          <a:noFill/>
        </p:spPr>
        <p:txBody>
          <a:bodyPr wrap="none" rtlCol="0">
            <a:spAutoFit/>
          </a:bodyPr>
          <a:lstStyle/>
          <a:p>
            <a:r>
              <a:rPr lang="id-ID" sz="1100" dirty="0">
                <a:latin typeface="+mj-lt"/>
              </a:rPr>
              <a:t>Full Support</a:t>
            </a:r>
          </a:p>
        </p:txBody>
      </p:sp>
      <p:sp>
        <p:nvSpPr>
          <p:cNvPr id="29" name="Freeform 20"/>
          <p:cNvSpPr>
            <a:spLocks noEditPoints="1"/>
          </p:cNvSpPr>
          <p:nvPr/>
        </p:nvSpPr>
        <p:spPr bwMode="auto">
          <a:xfrm>
            <a:off x="7298745" y="4590758"/>
            <a:ext cx="287132" cy="287132"/>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416010" y="4687703"/>
            <a:ext cx="312574" cy="93242"/>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466994" y="3791018"/>
            <a:ext cx="210607" cy="256053"/>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35"/>
          <p:cNvSpPr>
            <a:spLocks noEditPoints="1"/>
          </p:cNvSpPr>
          <p:nvPr/>
        </p:nvSpPr>
        <p:spPr bwMode="auto">
          <a:xfrm>
            <a:off x="7298745" y="3775754"/>
            <a:ext cx="287132" cy="286580"/>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pic>
        <p:nvPicPr>
          <p:cNvPr id="16" name="Picture Placeholder 15">
            <a:extLst>
              <a:ext uri="{FF2B5EF4-FFF2-40B4-BE49-F238E27FC236}">
                <a16:creationId xmlns:a16="http://schemas.microsoft.com/office/drawing/2014/main" id="{4758B2CC-1F4F-487B-B0DA-07015CA7D017}"/>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150" b="15150"/>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3323039" y="2179498"/>
            <a:ext cx="6510766" cy="22094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rot="2700000">
            <a:off x="5400152" y="2182042"/>
            <a:ext cx="5408945" cy="889934"/>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7" name="Freeform 6"/>
          <p:cNvSpPr>
            <a:spLocks/>
          </p:cNvSpPr>
          <p:nvPr/>
        </p:nvSpPr>
        <p:spPr bwMode="auto">
          <a:xfrm rot="2700000">
            <a:off x="6284768" y="1588178"/>
            <a:ext cx="4958199" cy="889934"/>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rot="2700000">
            <a:off x="8064018" y="4839514"/>
            <a:ext cx="2388566" cy="44304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10"/>
          <p:cNvSpPr>
            <a:spLocks/>
          </p:cNvSpPr>
          <p:nvPr/>
        </p:nvSpPr>
        <p:spPr bwMode="auto">
          <a:xfrm rot="2700000">
            <a:off x="5042929" y="4666813"/>
            <a:ext cx="1984050" cy="44111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0" name="Group 9"/>
          <p:cNvGrpSpPr/>
          <p:nvPr/>
        </p:nvGrpSpPr>
        <p:grpSpPr>
          <a:xfrm rot="2700000">
            <a:off x="8754653" y="1894051"/>
            <a:ext cx="2592751" cy="466156"/>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73711" y="971466"/>
            <a:ext cx="3223964" cy="4915069"/>
          </a:xfrm>
          <a:prstGeom prst="rect">
            <a:avLst/>
          </a:prstGeom>
          <a:effectLst/>
        </p:spPr>
      </p:pic>
      <p:sp>
        <p:nvSpPr>
          <p:cNvPr id="15" name="Shape 514"/>
          <p:cNvSpPr/>
          <p:nvPr/>
        </p:nvSpPr>
        <p:spPr>
          <a:xfrm>
            <a:off x="529671" y="1712988"/>
            <a:ext cx="3265416" cy="4684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000" dirty="0">
                <a:latin typeface="+mj-lt"/>
              </a:rPr>
              <a:t>Our Performance</a:t>
            </a:r>
            <a:endParaRPr sz="3000" dirty="0">
              <a:latin typeface="+mj-lt"/>
            </a:endParaRPr>
          </a:p>
        </p:txBody>
      </p:sp>
      <p:sp>
        <p:nvSpPr>
          <p:cNvPr id="17" name="Shape 517"/>
          <p:cNvSpPr/>
          <p:nvPr/>
        </p:nvSpPr>
        <p:spPr>
          <a:xfrm>
            <a:off x="560686" y="2179126"/>
            <a:ext cx="3335120" cy="727122"/>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050" dirty="0">
                <a:solidFill>
                  <a:schemeClr val="tx1"/>
                </a:solidFill>
                <a:latin typeface="+mn-lt"/>
              </a:rPr>
              <a:t>Suitable for all categories business and personal presentation</a:t>
            </a:r>
            <a:r>
              <a:rPr lang="id-ID" sz="1050" b="1" dirty="0">
                <a:solidFill>
                  <a:schemeClr val="tx1"/>
                </a:solidFill>
                <a:latin typeface="+mn-lt"/>
              </a:rPr>
              <a:t>,</a:t>
            </a:r>
            <a:r>
              <a:rPr lang="id-ID" sz="105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598014" y="3342369"/>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p:cNvSpPr/>
          <p:nvPr/>
        </p:nvSpPr>
        <p:spPr>
          <a:xfrm>
            <a:off x="598013" y="3342369"/>
            <a:ext cx="3028685" cy="253978"/>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p:cNvSpPr txBox="1"/>
          <p:nvPr/>
        </p:nvSpPr>
        <p:spPr>
          <a:xfrm>
            <a:off x="573292" y="3040595"/>
            <a:ext cx="604653" cy="253916"/>
          </a:xfrm>
          <a:prstGeom prst="rect">
            <a:avLst/>
          </a:prstGeom>
          <a:noFill/>
        </p:spPr>
        <p:txBody>
          <a:bodyPr wrap="none" rtlCol="0">
            <a:spAutoFit/>
          </a:bodyPr>
          <a:lstStyle/>
          <a:p>
            <a:r>
              <a:rPr lang="en-US" sz="1050" dirty="0">
                <a:latin typeface="+mj-lt"/>
              </a:rPr>
              <a:t>Speed</a:t>
            </a:r>
            <a:endParaRPr lang="id-ID" sz="1050" dirty="0">
              <a:latin typeface="+mj-lt"/>
            </a:endParaRPr>
          </a:p>
        </p:txBody>
      </p:sp>
      <p:sp>
        <p:nvSpPr>
          <p:cNvPr id="39" name="Rectangle: Rounded Corners 38"/>
          <p:cNvSpPr/>
          <p:nvPr/>
        </p:nvSpPr>
        <p:spPr>
          <a:xfrm>
            <a:off x="598014" y="4061706"/>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Rectangle: Rounded Corners 39"/>
          <p:cNvSpPr/>
          <p:nvPr/>
        </p:nvSpPr>
        <p:spPr>
          <a:xfrm>
            <a:off x="598014" y="4061706"/>
            <a:ext cx="2279494" cy="253978"/>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TextBox 40"/>
          <p:cNvSpPr txBox="1"/>
          <p:nvPr/>
        </p:nvSpPr>
        <p:spPr>
          <a:xfrm>
            <a:off x="573292" y="3759932"/>
            <a:ext cx="755335" cy="253916"/>
          </a:xfrm>
          <a:prstGeom prst="rect">
            <a:avLst/>
          </a:prstGeom>
          <a:noFill/>
        </p:spPr>
        <p:txBody>
          <a:bodyPr wrap="none" rtlCol="0">
            <a:spAutoFit/>
          </a:bodyPr>
          <a:lstStyle/>
          <a:p>
            <a:r>
              <a:rPr lang="en-US" sz="1050" dirty="0">
                <a:latin typeface="+mj-lt"/>
              </a:rPr>
              <a:t>Distance</a:t>
            </a:r>
            <a:endParaRPr lang="id-ID" sz="1050" dirty="0">
              <a:latin typeface="+mj-lt"/>
            </a:endParaRPr>
          </a:p>
        </p:txBody>
      </p:sp>
      <p:sp>
        <p:nvSpPr>
          <p:cNvPr id="42" name="Rectangle: Rounded Corners 41"/>
          <p:cNvSpPr/>
          <p:nvPr/>
        </p:nvSpPr>
        <p:spPr>
          <a:xfrm>
            <a:off x="598014" y="4794272"/>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Rounded Corners 42"/>
          <p:cNvSpPr/>
          <p:nvPr/>
        </p:nvSpPr>
        <p:spPr>
          <a:xfrm>
            <a:off x="598014" y="4794272"/>
            <a:ext cx="1505551" cy="253978"/>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p:cNvSpPr txBox="1"/>
          <p:nvPr/>
        </p:nvSpPr>
        <p:spPr>
          <a:xfrm>
            <a:off x="573292" y="4492498"/>
            <a:ext cx="723275" cy="253916"/>
          </a:xfrm>
          <a:prstGeom prst="rect">
            <a:avLst/>
          </a:prstGeom>
          <a:noFill/>
        </p:spPr>
        <p:txBody>
          <a:bodyPr wrap="none" rtlCol="0">
            <a:spAutoFit/>
          </a:bodyPr>
          <a:lstStyle/>
          <a:p>
            <a:r>
              <a:rPr lang="en-US" sz="1050" dirty="0">
                <a:latin typeface="+mj-lt"/>
              </a:rPr>
              <a:t>Calories</a:t>
            </a:r>
            <a:endParaRPr lang="id-ID" sz="1050" dirty="0">
              <a:latin typeface="+mj-lt"/>
            </a:endParaRPr>
          </a:p>
        </p:txBody>
      </p:sp>
      <p:pic>
        <p:nvPicPr>
          <p:cNvPr id="4" name="Picture Placeholder 3">
            <a:extLst>
              <a:ext uri="{FF2B5EF4-FFF2-40B4-BE49-F238E27FC236}">
                <a16:creationId xmlns:a16="http://schemas.microsoft.com/office/drawing/2014/main" id="{EFFB9EC2-0D9B-4985-B124-953BB194DB9A}"/>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92" b="1892"/>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069802" y="-1082277"/>
            <a:ext cx="4331498" cy="5352199"/>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sp>
        <p:nvSpPr>
          <p:cNvPr id="11" name="Title 10"/>
          <p:cNvSpPr>
            <a:spLocks noGrp="1"/>
          </p:cNvSpPr>
          <p:nvPr>
            <p:ph type="title"/>
          </p:nvPr>
        </p:nvSpPr>
        <p:spPr/>
        <p:txBody>
          <a:bodyPr/>
          <a:lstStyle/>
          <a:p>
            <a:pPr algn="l"/>
            <a:r>
              <a:rPr lang="en-US" dirty="0"/>
              <a:t>Our Portfolio</a:t>
            </a:r>
          </a:p>
        </p:txBody>
      </p:sp>
      <p:pic>
        <p:nvPicPr>
          <p:cNvPr id="13" name="Picture Placeholder 12">
            <a:extLst>
              <a:ext uri="{FF2B5EF4-FFF2-40B4-BE49-F238E27FC236}">
                <a16:creationId xmlns:a16="http://schemas.microsoft.com/office/drawing/2014/main" id="{131FA675-7A03-4B96-9014-3F124669B6BE}"/>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82203F25-F1F7-4A79-A8F8-C7AB4A4CB11D}"/>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pic>
        <p:nvPicPr>
          <p:cNvPr id="18" name="Picture Placeholder 17">
            <a:extLst>
              <a:ext uri="{FF2B5EF4-FFF2-40B4-BE49-F238E27FC236}">
                <a16:creationId xmlns:a16="http://schemas.microsoft.com/office/drawing/2014/main" id="{BD32DAC4-FE39-4FA0-AA2C-FA469AAFD531}"/>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
        <p:nvSpPr>
          <p:cNvPr id="23" name="TextBox 22"/>
          <p:cNvSpPr txBox="1"/>
          <p:nvPr/>
        </p:nvSpPr>
        <p:spPr>
          <a:xfrm>
            <a:off x="1106189"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4" name="Content Placeholder 19"/>
          <p:cNvSpPr txBox="1">
            <a:spLocks/>
          </p:cNvSpPr>
          <p:nvPr/>
        </p:nvSpPr>
        <p:spPr>
          <a:xfrm>
            <a:off x="662421"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5" name="TextBox 24"/>
          <p:cNvSpPr txBox="1"/>
          <p:nvPr/>
        </p:nvSpPr>
        <p:spPr>
          <a:xfrm>
            <a:off x="3878267"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6" name="Content Placeholder 19"/>
          <p:cNvSpPr txBox="1">
            <a:spLocks/>
          </p:cNvSpPr>
          <p:nvPr/>
        </p:nvSpPr>
        <p:spPr>
          <a:xfrm>
            <a:off x="3434499"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7" name="TextBox 26"/>
          <p:cNvSpPr txBox="1"/>
          <p:nvPr/>
        </p:nvSpPr>
        <p:spPr>
          <a:xfrm>
            <a:off x="6727470"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8" name="Content Placeholder 19"/>
          <p:cNvSpPr txBox="1">
            <a:spLocks/>
          </p:cNvSpPr>
          <p:nvPr/>
        </p:nvSpPr>
        <p:spPr>
          <a:xfrm>
            <a:off x="6283702"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C7D1D84-005A-4206-88D2-395729BB1E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a:off x="-2743200" y="3293320"/>
            <a:ext cx="6310725" cy="2141540"/>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4" name="Freeform 5"/>
          <p:cNvSpPr>
            <a:spLocks/>
          </p:cNvSpPr>
          <p:nvPr/>
        </p:nvSpPr>
        <p:spPr bwMode="auto">
          <a:xfrm>
            <a:off x="-1613619" y="2436331"/>
            <a:ext cx="5242757" cy="86259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5" name="Freeform 6"/>
          <p:cNvSpPr>
            <a:spLocks/>
          </p:cNvSpPr>
          <p:nvPr/>
        </p:nvSpPr>
        <p:spPr bwMode="auto">
          <a:xfrm>
            <a:off x="-1350361" y="1577475"/>
            <a:ext cx="4805860" cy="86259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7" name="Freeform 8"/>
          <p:cNvSpPr>
            <a:spLocks/>
          </p:cNvSpPr>
          <p:nvPr/>
        </p:nvSpPr>
        <p:spPr bwMode="auto">
          <a:xfrm>
            <a:off x="2309114" y="3530439"/>
            <a:ext cx="2315178" cy="42942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9" name="Freeform 10"/>
          <p:cNvSpPr>
            <a:spLocks/>
          </p:cNvSpPr>
          <p:nvPr/>
        </p:nvSpPr>
        <p:spPr bwMode="auto">
          <a:xfrm>
            <a:off x="176910" y="5621568"/>
            <a:ext cx="1923091" cy="42756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46" name="Group 45"/>
          <p:cNvGrpSpPr/>
          <p:nvPr/>
        </p:nvGrpSpPr>
        <p:grpSpPr>
          <a:xfrm>
            <a:off x="742635" y="965073"/>
            <a:ext cx="2513089" cy="451833"/>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4" name="Oval 15"/>
          <p:cNvSpPr>
            <a:spLocks noChangeArrowheads="1"/>
          </p:cNvSpPr>
          <p:nvPr/>
        </p:nvSpPr>
        <p:spPr bwMode="auto">
          <a:xfrm rot="18900000">
            <a:off x="-30337" y="2258958"/>
            <a:ext cx="2552297" cy="2557898"/>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7" name="TextBox 46"/>
          <p:cNvSpPr txBox="1"/>
          <p:nvPr/>
        </p:nvSpPr>
        <p:spPr>
          <a:xfrm>
            <a:off x="296674" y="2995726"/>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143000" y="2473985"/>
            <a:ext cx="4072126" cy="5031707"/>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2" name="Oval 41"/>
          <p:cNvSpPr/>
          <p:nvPr/>
        </p:nvSpPr>
        <p:spPr>
          <a:xfrm>
            <a:off x="525562" y="3293933"/>
            <a:ext cx="1805714" cy="1805714"/>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868448" y="2218907"/>
            <a:ext cx="1805714" cy="1805714"/>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2998646" y="3293933"/>
            <a:ext cx="1805714" cy="1805714"/>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Oval 45"/>
          <p:cNvSpPr/>
          <p:nvPr/>
        </p:nvSpPr>
        <p:spPr>
          <a:xfrm>
            <a:off x="4345435" y="2218907"/>
            <a:ext cx="1805714" cy="1805714"/>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Oval 46"/>
          <p:cNvSpPr/>
          <p:nvPr/>
        </p:nvSpPr>
        <p:spPr>
          <a:xfrm>
            <a:off x="5469839" y="3293933"/>
            <a:ext cx="1805714" cy="1805714"/>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Oval 47"/>
          <p:cNvSpPr/>
          <p:nvPr/>
        </p:nvSpPr>
        <p:spPr>
          <a:xfrm>
            <a:off x="6812725" y="2218907"/>
            <a:ext cx="1805714" cy="1805714"/>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0" name="Freeform 5"/>
          <p:cNvSpPr>
            <a:spLocks noEditPoints="1"/>
          </p:cNvSpPr>
          <p:nvPr/>
        </p:nvSpPr>
        <p:spPr bwMode="auto">
          <a:xfrm>
            <a:off x="1418199" y="3619228"/>
            <a:ext cx="577536" cy="577536"/>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
          <p:cNvSpPr>
            <a:spLocks noEditPoints="1"/>
          </p:cNvSpPr>
          <p:nvPr/>
        </p:nvSpPr>
        <p:spPr bwMode="auto">
          <a:xfrm>
            <a:off x="5228282" y="2485045"/>
            <a:ext cx="577536" cy="577536"/>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
          <p:cNvSpPr>
            <a:spLocks noEditPoints="1"/>
          </p:cNvSpPr>
          <p:nvPr/>
        </p:nvSpPr>
        <p:spPr bwMode="auto">
          <a:xfrm>
            <a:off x="2876695" y="2437713"/>
            <a:ext cx="417428" cy="577536"/>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3" name="Freeform 17"/>
          <p:cNvSpPr>
            <a:spLocks noEditPoints="1"/>
          </p:cNvSpPr>
          <p:nvPr/>
        </p:nvSpPr>
        <p:spPr bwMode="auto">
          <a:xfrm>
            <a:off x="3971077" y="3579706"/>
            <a:ext cx="471750" cy="577536"/>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4" name="Freeform 30"/>
          <p:cNvSpPr>
            <a:spLocks noEditPoints="1"/>
          </p:cNvSpPr>
          <p:nvPr/>
        </p:nvSpPr>
        <p:spPr bwMode="auto">
          <a:xfrm>
            <a:off x="6351342" y="3645806"/>
            <a:ext cx="577536" cy="57753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7"/>
          <p:cNvSpPr>
            <a:spLocks noEditPoints="1"/>
          </p:cNvSpPr>
          <p:nvPr/>
        </p:nvSpPr>
        <p:spPr bwMode="auto">
          <a:xfrm>
            <a:off x="7678070" y="2534092"/>
            <a:ext cx="577536" cy="577536"/>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5" name="TextBox 54"/>
          <p:cNvSpPr txBox="1"/>
          <p:nvPr/>
        </p:nvSpPr>
        <p:spPr>
          <a:xfrm>
            <a:off x="679296" y="3757932"/>
            <a:ext cx="710451" cy="276999"/>
          </a:xfrm>
          <a:prstGeom prst="rect">
            <a:avLst/>
          </a:prstGeom>
          <a:noFill/>
        </p:spPr>
        <p:txBody>
          <a:bodyPr wrap="none" rtlCol="0">
            <a:spAutoFit/>
          </a:bodyPr>
          <a:lstStyle/>
          <a:p>
            <a:r>
              <a:rPr lang="en-US" sz="1200" dirty="0">
                <a:solidFill>
                  <a:schemeClr val="bg2"/>
                </a:solidFill>
                <a:latin typeface="+mj-lt"/>
              </a:rPr>
              <a:t>Step 01</a:t>
            </a:r>
            <a:endParaRPr lang="id-ID" sz="1200" dirty="0">
              <a:solidFill>
                <a:schemeClr val="bg2"/>
              </a:solidFill>
              <a:latin typeface="+mj-lt"/>
            </a:endParaRPr>
          </a:p>
        </p:txBody>
      </p:sp>
      <p:sp>
        <p:nvSpPr>
          <p:cNvPr id="56" name="Rectangle 55"/>
          <p:cNvSpPr/>
          <p:nvPr/>
        </p:nvSpPr>
        <p:spPr>
          <a:xfrm>
            <a:off x="679296"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7" name="TextBox 56"/>
          <p:cNvSpPr txBox="1"/>
          <p:nvPr/>
        </p:nvSpPr>
        <p:spPr>
          <a:xfrm>
            <a:off x="2036432" y="2658397"/>
            <a:ext cx="755335" cy="276999"/>
          </a:xfrm>
          <a:prstGeom prst="rect">
            <a:avLst/>
          </a:prstGeom>
          <a:noFill/>
        </p:spPr>
        <p:txBody>
          <a:bodyPr wrap="none" rtlCol="0">
            <a:spAutoFit/>
          </a:bodyPr>
          <a:lstStyle/>
          <a:p>
            <a:r>
              <a:rPr lang="en-US" sz="1200" dirty="0">
                <a:solidFill>
                  <a:schemeClr val="bg2"/>
                </a:solidFill>
                <a:latin typeface="+mj-lt"/>
              </a:rPr>
              <a:t>Step 02</a:t>
            </a:r>
            <a:endParaRPr lang="id-ID" sz="1200" dirty="0">
              <a:solidFill>
                <a:schemeClr val="bg2"/>
              </a:solidFill>
              <a:latin typeface="+mj-lt"/>
            </a:endParaRPr>
          </a:p>
        </p:txBody>
      </p:sp>
      <p:sp>
        <p:nvSpPr>
          <p:cNvPr id="58" name="Rectangle 57"/>
          <p:cNvSpPr/>
          <p:nvPr/>
        </p:nvSpPr>
        <p:spPr>
          <a:xfrm>
            <a:off x="2036432"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9" name="TextBox 58"/>
          <p:cNvSpPr txBox="1"/>
          <p:nvPr/>
        </p:nvSpPr>
        <p:spPr>
          <a:xfrm>
            <a:off x="3163059" y="3757932"/>
            <a:ext cx="755335" cy="276999"/>
          </a:xfrm>
          <a:prstGeom prst="rect">
            <a:avLst/>
          </a:prstGeom>
          <a:noFill/>
        </p:spPr>
        <p:txBody>
          <a:bodyPr wrap="none" rtlCol="0">
            <a:spAutoFit/>
          </a:bodyPr>
          <a:lstStyle/>
          <a:p>
            <a:r>
              <a:rPr lang="en-US" sz="1200" dirty="0">
                <a:solidFill>
                  <a:schemeClr val="bg2"/>
                </a:solidFill>
                <a:latin typeface="+mj-lt"/>
              </a:rPr>
              <a:t>Step 03</a:t>
            </a:r>
            <a:endParaRPr lang="id-ID" sz="1200" dirty="0">
              <a:solidFill>
                <a:schemeClr val="bg2"/>
              </a:solidFill>
              <a:latin typeface="+mj-lt"/>
            </a:endParaRPr>
          </a:p>
        </p:txBody>
      </p:sp>
      <p:sp>
        <p:nvSpPr>
          <p:cNvPr id="60" name="Rectangle 59"/>
          <p:cNvSpPr/>
          <p:nvPr/>
        </p:nvSpPr>
        <p:spPr>
          <a:xfrm>
            <a:off x="3163059"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1" name="TextBox 60"/>
          <p:cNvSpPr txBox="1"/>
          <p:nvPr/>
        </p:nvSpPr>
        <p:spPr>
          <a:xfrm>
            <a:off x="4520195" y="2658397"/>
            <a:ext cx="761747" cy="276999"/>
          </a:xfrm>
          <a:prstGeom prst="rect">
            <a:avLst/>
          </a:prstGeom>
          <a:noFill/>
        </p:spPr>
        <p:txBody>
          <a:bodyPr wrap="none" rtlCol="0">
            <a:spAutoFit/>
          </a:bodyPr>
          <a:lstStyle/>
          <a:p>
            <a:r>
              <a:rPr lang="en-US" sz="1200" dirty="0">
                <a:solidFill>
                  <a:schemeClr val="bg2"/>
                </a:solidFill>
                <a:latin typeface="+mj-lt"/>
              </a:rPr>
              <a:t>Step 04</a:t>
            </a:r>
            <a:endParaRPr lang="id-ID" sz="1200" dirty="0">
              <a:solidFill>
                <a:schemeClr val="bg2"/>
              </a:solidFill>
              <a:latin typeface="+mj-lt"/>
            </a:endParaRPr>
          </a:p>
        </p:txBody>
      </p:sp>
      <p:sp>
        <p:nvSpPr>
          <p:cNvPr id="62" name="Rectangle 61"/>
          <p:cNvSpPr/>
          <p:nvPr/>
        </p:nvSpPr>
        <p:spPr>
          <a:xfrm>
            <a:off x="4520195"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3" name="TextBox 62"/>
          <p:cNvSpPr txBox="1"/>
          <p:nvPr/>
        </p:nvSpPr>
        <p:spPr>
          <a:xfrm>
            <a:off x="5624941" y="3750312"/>
            <a:ext cx="761747" cy="276999"/>
          </a:xfrm>
          <a:prstGeom prst="rect">
            <a:avLst/>
          </a:prstGeom>
          <a:noFill/>
        </p:spPr>
        <p:txBody>
          <a:bodyPr wrap="none" rtlCol="0">
            <a:spAutoFit/>
          </a:bodyPr>
          <a:lstStyle/>
          <a:p>
            <a:r>
              <a:rPr lang="en-US" sz="1200" dirty="0">
                <a:solidFill>
                  <a:schemeClr val="bg2"/>
                </a:solidFill>
                <a:latin typeface="+mj-lt"/>
              </a:rPr>
              <a:t>Step 05</a:t>
            </a:r>
            <a:endParaRPr lang="id-ID" sz="1200" dirty="0">
              <a:solidFill>
                <a:schemeClr val="bg2"/>
              </a:solidFill>
              <a:latin typeface="+mj-lt"/>
            </a:endParaRPr>
          </a:p>
        </p:txBody>
      </p:sp>
      <p:sp>
        <p:nvSpPr>
          <p:cNvPr id="64" name="Rectangle 63"/>
          <p:cNvSpPr/>
          <p:nvPr/>
        </p:nvSpPr>
        <p:spPr>
          <a:xfrm>
            <a:off x="5624942" y="394759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5" name="TextBox 64"/>
          <p:cNvSpPr txBox="1"/>
          <p:nvPr/>
        </p:nvSpPr>
        <p:spPr>
          <a:xfrm>
            <a:off x="6982077" y="2650777"/>
            <a:ext cx="764953" cy="276999"/>
          </a:xfrm>
          <a:prstGeom prst="rect">
            <a:avLst/>
          </a:prstGeom>
          <a:noFill/>
        </p:spPr>
        <p:txBody>
          <a:bodyPr wrap="none" rtlCol="0">
            <a:spAutoFit/>
          </a:bodyPr>
          <a:lstStyle/>
          <a:p>
            <a:r>
              <a:rPr lang="en-US" sz="1200" dirty="0">
                <a:solidFill>
                  <a:schemeClr val="bg2"/>
                </a:solidFill>
                <a:latin typeface="+mj-lt"/>
              </a:rPr>
              <a:t>Step 06</a:t>
            </a:r>
            <a:endParaRPr lang="id-ID" sz="1200" dirty="0">
              <a:solidFill>
                <a:schemeClr val="bg2"/>
              </a:solidFill>
              <a:latin typeface="+mj-lt"/>
            </a:endParaRPr>
          </a:p>
        </p:txBody>
      </p:sp>
      <p:sp>
        <p:nvSpPr>
          <p:cNvPr id="66" name="Rectangle 65"/>
          <p:cNvSpPr/>
          <p:nvPr/>
        </p:nvSpPr>
        <p:spPr>
          <a:xfrm>
            <a:off x="6982078" y="284806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7" name="Arc 66"/>
          <p:cNvSpPr/>
          <p:nvPr/>
        </p:nvSpPr>
        <p:spPr>
          <a:xfrm rot="17050300">
            <a:off x="1730829" y="2118106"/>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8" name="Arc 67"/>
          <p:cNvSpPr/>
          <p:nvPr/>
        </p:nvSpPr>
        <p:spPr>
          <a:xfrm rot="11700000" flipH="1">
            <a:off x="394489" y="320270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9" name="Arc 68"/>
          <p:cNvSpPr/>
          <p:nvPr/>
        </p:nvSpPr>
        <p:spPr>
          <a:xfrm rot="17050300">
            <a:off x="4189301" y="215049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0" name="Arc 69"/>
          <p:cNvSpPr/>
          <p:nvPr/>
        </p:nvSpPr>
        <p:spPr>
          <a:xfrm rot="11700000" flipH="1">
            <a:off x="2852961" y="3235085"/>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1" name="Arc 70"/>
          <p:cNvSpPr/>
          <p:nvPr/>
        </p:nvSpPr>
        <p:spPr>
          <a:xfrm rot="17050300">
            <a:off x="6661329" y="2097597"/>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2" name="Arc 71"/>
          <p:cNvSpPr/>
          <p:nvPr/>
        </p:nvSpPr>
        <p:spPr>
          <a:xfrm rot="11700000" flipH="1">
            <a:off x="5332609" y="317457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 name="Group 133"/>
          <p:cNvGrpSpPr/>
          <p:nvPr/>
        </p:nvGrpSpPr>
        <p:grpSpPr>
          <a:xfrm rot="16200000">
            <a:off x="-1313772" y="-1323176"/>
            <a:ext cx="3581401" cy="4327922"/>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nvGrpSpPr>
          <p:cNvPr id="57" name="Group 56"/>
          <p:cNvGrpSpPr/>
          <p:nvPr/>
        </p:nvGrpSpPr>
        <p:grpSpPr>
          <a:xfrm>
            <a:off x="6518764" y="2582443"/>
            <a:ext cx="382318" cy="2339886"/>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62" name="Group 61"/>
          <p:cNvGrpSpPr/>
          <p:nvPr/>
        </p:nvGrpSpPr>
        <p:grpSpPr>
          <a:xfrm>
            <a:off x="6422110" y="2582443"/>
            <a:ext cx="573699" cy="2339885"/>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sp>
        <p:nvSpPr>
          <p:cNvPr id="132" name="Title 131"/>
          <p:cNvSpPr>
            <a:spLocks noGrp="1"/>
          </p:cNvSpPr>
          <p:nvPr>
            <p:ph type="title"/>
          </p:nvPr>
        </p:nvSpPr>
        <p:spPr>
          <a:xfrm>
            <a:off x="628650" y="1131094"/>
            <a:ext cx="7886700" cy="994172"/>
          </a:xfrm>
        </p:spPr>
        <p:txBody>
          <a:bodyPr/>
          <a:lstStyle/>
          <a:p>
            <a:r>
              <a:rPr lang="en-US" dirty="0"/>
              <a:t>Custom Chart</a:t>
            </a:r>
          </a:p>
        </p:txBody>
      </p:sp>
      <p:grpSp>
        <p:nvGrpSpPr>
          <p:cNvPr id="6" name="Group 5"/>
          <p:cNvGrpSpPr/>
          <p:nvPr/>
        </p:nvGrpSpPr>
        <p:grpSpPr>
          <a:xfrm>
            <a:off x="4352254" y="2582443"/>
            <a:ext cx="382318" cy="2339886"/>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1" name="Freeform 9"/>
          <p:cNvSpPr>
            <a:spLocks/>
          </p:cNvSpPr>
          <p:nvPr/>
        </p:nvSpPr>
        <p:spPr bwMode="auto">
          <a:xfrm>
            <a:off x="4348752" y="4023284"/>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2" name="Group 11"/>
          <p:cNvGrpSpPr/>
          <p:nvPr/>
        </p:nvGrpSpPr>
        <p:grpSpPr>
          <a:xfrm>
            <a:off x="4350940" y="4056532"/>
            <a:ext cx="478008" cy="865796"/>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dirty="0">
                <a:solidFill>
                  <a:schemeClr val="bg2"/>
                </a:solidFill>
              </a:endParaRPr>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18" name="Group 17"/>
          <p:cNvGrpSpPr/>
          <p:nvPr/>
        </p:nvGrpSpPr>
        <p:grpSpPr>
          <a:xfrm>
            <a:off x="4900120" y="2582443"/>
            <a:ext cx="382318" cy="2339886"/>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23" name="Freeform 21"/>
          <p:cNvSpPr>
            <a:spLocks/>
          </p:cNvSpPr>
          <p:nvPr/>
        </p:nvSpPr>
        <p:spPr bwMode="auto">
          <a:xfrm>
            <a:off x="4896618" y="4322989"/>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4" name="Group 23"/>
          <p:cNvGrpSpPr/>
          <p:nvPr/>
        </p:nvGrpSpPr>
        <p:grpSpPr>
          <a:xfrm>
            <a:off x="4803114" y="4356236"/>
            <a:ext cx="573699" cy="566091"/>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31" name="Group 30"/>
          <p:cNvGrpSpPr/>
          <p:nvPr/>
        </p:nvGrpSpPr>
        <p:grpSpPr>
          <a:xfrm>
            <a:off x="5440983" y="2582443"/>
            <a:ext cx="382318" cy="2339886"/>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36" name="Freeform 34"/>
          <p:cNvSpPr>
            <a:spLocks/>
          </p:cNvSpPr>
          <p:nvPr/>
        </p:nvSpPr>
        <p:spPr bwMode="auto">
          <a:xfrm>
            <a:off x="5437481" y="362615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37" name="Group 36"/>
          <p:cNvGrpSpPr/>
          <p:nvPr/>
        </p:nvGrpSpPr>
        <p:grpSpPr>
          <a:xfrm>
            <a:off x="5343977" y="3659399"/>
            <a:ext cx="573699" cy="1262928"/>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44" name="Group 43"/>
          <p:cNvGrpSpPr/>
          <p:nvPr/>
        </p:nvGrpSpPr>
        <p:grpSpPr>
          <a:xfrm>
            <a:off x="5980530" y="2582443"/>
            <a:ext cx="382318" cy="2339886"/>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49" name="Freeform 47"/>
          <p:cNvSpPr>
            <a:spLocks/>
          </p:cNvSpPr>
          <p:nvPr/>
        </p:nvSpPr>
        <p:spPr bwMode="auto">
          <a:xfrm>
            <a:off x="5977028" y="3100792"/>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0" name="Group 49"/>
          <p:cNvGrpSpPr/>
          <p:nvPr/>
        </p:nvGrpSpPr>
        <p:grpSpPr>
          <a:xfrm>
            <a:off x="5883525" y="3134039"/>
            <a:ext cx="573699" cy="1788289"/>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69" name="Group 68"/>
          <p:cNvGrpSpPr/>
          <p:nvPr/>
        </p:nvGrpSpPr>
        <p:grpSpPr>
          <a:xfrm>
            <a:off x="7059627" y="2582443"/>
            <a:ext cx="382318" cy="2339886"/>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74" name="Freeform 72"/>
          <p:cNvSpPr>
            <a:spLocks/>
          </p:cNvSpPr>
          <p:nvPr/>
        </p:nvSpPr>
        <p:spPr bwMode="auto">
          <a:xfrm>
            <a:off x="7056125" y="3382095"/>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5" name="Group 74"/>
          <p:cNvGrpSpPr/>
          <p:nvPr/>
        </p:nvGrpSpPr>
        <p:grpSpPr>
          <a:xfrm>
            <a:off x="6962621" y="3415342"/>
            <a:ext cx="573699" cy="1506986"/>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82" name="Group 81"/>
          <p:cNvGrpSpPr/>
          <p:nvPr/>
        </p:nvGrpSpPr>
        <p:grpSpPr>
          <a:xfrm>
            <a:off x="7599174" y="2582443"/>
            <a:ext cx="382318" cy="2339886"/>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87" name="Freeform 85"/>
          <p:cNvSpPr>
            <a:spLocks/>
          </p:cNvSpPr>
          <p:nvPr/>
        </p:nvSpPr>
        <p:spPr bwMode="auto">
          <a:xfrm>
            <a:off x="7595672" y="289866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88" name="Group 87"/>
          <p:cNvGrpSpPr/>
          <p:nvPr/>
        </p:nvGrpSpPr>
        <p:grpSpPr>
          <a:xfrm>
            <a:off x="7502169" y="2931914"/>
            <a:ext cx="573699" cy="1990413"/>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95" name="Group 94"/>
          <p:cNvGrpSpPr/>
          <p:nvPr/>
        </p:nvGrpSpPr>
        <p:grpSpPr>
          <a:xfrm>
            <a:off x="8133033" y="2582443"/>
            <a:ext cx="382318" cy="2339886"/>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00" name="Freeform 98"/>
          <p:cNvSpPr>
            <a:spLocks/>
          </p:cNvSpPr>
          <p:nvPr/>
        </p:nvSpPr>
        <p:spPr bwMode="auto">
          <a:xfrm>
            <a:off x="8129531" y="3761047"/>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1" name="Group 100"/>
          <p:cNvGrpSpPr/>
          <p:nvPr/>
        </p:nvGrpSpPr>
        <p:grpSpPr>
          <a:xfrm>
            <a:off x="8036028" y="3794294"/>
            <a:ext cx="478009" cy="1128034"/>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cxnSp>
        <p:nvCxnSpPr>
          <p:cNvPr id="107" name="Straight Connector 106"/>
          <p:cNvCxnSpPr/>
          <p:nvPr/>
        </p:nvCxnSpPr>
        <p:spPr>
          <a:xfrm>
            <a:off x="4348751" y="5042750"/>
            <a:ext cx="4163096"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4498141" y="5007218"/>
            <a:ext cx="83538" cy="83538"/>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9" name="Oval 108"/>
          <p:cNvSpPr/>
          <p:nvPr/>
        </p:nvSpPr>
        <p:spPr>
          <a:xfrm>
            <a:off x="5046006" y="5007218"/>
            <a:ext cx="83538" cy="8353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0" name="Oval 109"/>
          <p:cNvSpPr/>
          <p:nvPr/>
        </p:nvSpPr>
        <p:spPr>
          <a:xfrm>
            <a:off x="5593873" y="5007218"/>
            <a:ext cx="83538" cy="835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1" name="Oval 110"/>
          <p:cNvSpPr/>
          <p:nvPr/>
        </p:nvSpPr>
        <p:spPr>
          <a:xfrm>
            <a:off x="6126416" y="5007218"/>
            <a:ext cx="83538" cy="835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2" name="Oval 111"/>
          <p:cNvSpPr/>
          <p:nvPr/>
        </p:nvSpPr>
        <p:spPr>
          <a:xfrm>
            <a:off x="6664650" y="5007218"/>
            <a:ext cx="83538" cy="835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3" name="Oval 112"/>
          <p:cNvSpPr/>
          <p:nvPr/>
        </p:nvSpPr>
        <p:spPr>
          <a:xfrm>
            <a:off x="7205513" y="5007218"/>
            <a:ext cx="83538" cy="835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4" name="Oval 113"/>
          <p:cNvSpPr/>
          <p:nvPr/>
        </p:nvSpPr>
        <p:spPr>
          <a:xfrm>
            <a:off x="7746375" y="5007218"/>
            <a:ext cx="83538" cy="835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5" name="Oval 114"/>
          <p:cNvSpPr/>
          <p:nvPr/>
        </p:nvSpPr>
        <p:spPr>
          <a:xfrm>
            <a:off x="8278919" y="5007218"/>
            <a:ext cx="83538" cy="835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6" name="TextBox 115"/>
          <p:cNvSpPr txBox="1"/>
          <p:nvPr/>
        </p:nvSpPr>
        <p:spPr>
          <a:xfrm>
            <a:off x="4348190" y="4115294"/>
            <a:ext cx="383439" cy="427040"/>
          </a:xfrm>
          <a:prstGeom prst="rect">
            <a:avLst/>
          </a:prstGeom>
          <a:noFill/>
        </p:spPr>
        <p:txBody>
          <a:bodyPr wrap="none" rtlCol="0">
            <a:spAutoFit/>
          </a:bodyPr>
          <a:lstStyle/>
          <a:p>
            <a:pPr algn="ctr"/>
            <a:r>
              <a:rPr lang="id-ID" sz="1350" b="1" dirty="0">
                <a:solidFill>
                  <a:schemeClr val="bg2"/>
                </a:solidFill>
              </a:rPr>
              <a:t>20</a:t>
            </a:r>
          </a:p>
          <a:p>
            <a:pPr algn="ctr"/>
            <a:r>
              <a:rPr lang="id-ID" sz="825" dirty="0">
                <a:solidFill>
                  <a:schemeClr val="bg2"/>
                </a:solidFill>
              </a:rPr>
              <a:t>%</a:t>
            </a:r>
          </a:p>
        </p:txBody>
      </p:sp>
      <p:sp>
        <p:nvSpPr>
          <p:cNvPr id="117" name="TextBox 116"/>
          <p:cNvSpPr txBox="1"/>
          <p:nvPr/>
        </p:nvSpPr>
        <p:spPr>
          <a:xfrm>
            <a:off x="4904112" y="4445889"/>
            <a:ext cx="383439" cy="427040"/>
          </a:xfrm>
          <a:prstGeom prst="rect">
            <a:avLst/>
          </a:prstGeom>
          <a:noFill/>
        </p:spPr>
        <p:txBody>
          <a:bodyPr wrap="none" rtlCol="0">
            <a:spAutoFit/>
          </a:bodyPr>
          <a:lstStyle/>
          <a:p>
            <a:pPr algn="ctr"/>
            <a:r>
              <a:rPr lang="id-ID" sz="1350" b="1" dirty="0">
                <a:solidFill>
                  <a:schemeClr val="bg2"/>
                </a:solidFill>
              </a:rPr>
              <a:t>10</a:t>
            </a:r>
          </a:p>
          <a:p>
            <a:pPr algn="ctr"/>
            <a:r>
              <a:rPr lang="id-ID" sz="825" dirty="0">
                <a:solidFill>
                  <a:schemeClr val="bg2"/>
                </a:solidFill>
              </a:rPr>
              <a:t>%</a:t>
            </a:r>
          </a:p>
        </p:txBody>
      </p:sp>
      <p:sp>
        <p:nvSpPr>
          <p:cNvPr id="118" name="TextBox 117"/>
          <p:cNvSpPr txBox="1"/>
          <p:nvPr/>
        </p:nvSpPr>
        <p:spPr>
          <a:xfrm>
            <a:off x="5440322" y="3743794"/>
            <a:ext cx="383439" cy="427040"/>
          </a:xfrm>
          <a:prstGeom prst="rect">
            <a:avLst/>
          </a:prstGeom>
          <a:noFill/>
        </p:spPr>
        <p:txBody>
          <a:bodyPr wrap="none" rtlCol="0">
            <a:spAutoFit/>
          </a:bodyPr>
          <a:lstStyle/>
          <a:p>
            <a:pPr algn="ctr"/>
            <a:r>
              <a:rPr lang="id-ID" sz="1350" b="1" dirty="0">
                <a:solidFill>
                  <a:schemeClr val="bg2"/>
                </a:solidFill>
              </a:rPr>
              <a:t>45</a:t>
            </a:r>
          </a:p>
          <a:p>
            <a:pPr algn="ctr"/>
            <a:r>
              <a:rPr lang="id-ID" sz="825" dirty="0">
                <a:solidFill>
                  <a:schemeClr val="bg2"/>
                </a:solidFill>
              </a:rPr>
              <a:t>%</a:t>
            </a:r>
          </a:p>
        </p:txBody>
      </p:sp>
      <p:sp>
        <p:nvSpPr>
          <p:cNvPr id="119" name="TextBox 118"/>
          <p:cNvSpPr txBox="1"/>
          <p:nvPr/>
        </p:nvSpPr>
        <p:spPr>
          <a:xfrm>
            <a:off x="5975566" y="3234106"/>
            <a:ext cx="383439" cy="427040"/>
          </a:xfrm>
          <a:prstGeom prst="rect">
            <a:avLst/>
          </a:prstGeom>
          <a:noFill/>
        </p:spPr>
        <p:txBody>
          <a:bodyPr wrap="none" rtlCol="0">
            <a:spAutoFit/>
          </a:bodyPr>
          <a:lstStyle/>
          <a:p>
            <a:pPr algn="ctr"/>
            <a:r>
              <a:rPr lang="id-ID" sz="1350" b="1" dirty="0">
                <a:solidFill>
                  <a:schemeClr val="bg2"/>
                </a:solidFill>
              </a:rPr>
              <a:t>75</a:t>
            </a:r>
          </a:p>
          <a:p>
            <a:pPr algn="ctr"/>
            <a:r>
              <a:rPr lang="id-ID" sz="825" dirty="0">
                <a:solidFill>
                  <a:schemeClr val="bg2"/>
                </a:solidFill>
              </a:rPr>
              <a:t>%</a:t>
            </a:r>
          </a:p>
        </p:txBody>
      </p:sp>
      <p:sp>
        <p:nvSpPr>
          <p:cNvPr id="120" name="TextBox 119"/>
          <p:cNvSpPr txBox="1"/>
          <p:nvPr/>
        </p:nvSpPr>
        <p:spPr>
          <a:xfrm>
            <a:off x="6468327" y="2675792"/>
            <a:ext cx="482825" cy="427040"/>
          </a:xfrm>
          <a:prstGeom prst="rect">
            <a:avLst/>
          </a:prstGeom>
          <a:noFill/>
        </p:spPr>
        <p:txBody>
          <a:bodyPr wrap="none" rtlCol="0">
            <a:spAutoFit/>
          </a:bodyPr>
          <a:lstStyle/>
          <a:p>
            <a:pPr algn="ctr"/>
            <a:r>
              <a:rPr lang="id-ID" sz="1350" b="1" dirty="0">
                <a:solidFill>
                  <a:schemeClr val="bg2"/>
                </a:solidFill>
              </a:rPr>
              <a:t>100</a:t>
            </a:r>
          </a:p>
          <a:p>
            <a:pPr algn="ctr"/>
            <a:r>
              <a:rPr lang="id-ID" sz="825" dirty="0">
                <a:solidFill>
                  <a:schemeClr val="bg2"/>
                </a:solidFill>
              </a:rPr>
              <a:t>%</a:t>
            </a:r>
          </a:p>
        </p:txBody>
      </p:sp>
      <p:sp>
        <p:nvSpPr>
          <p:cNvPr id="121" name="TextBox 120"/>
          <p:cNvSpPr txBox="1"/>
          <p:nvPr/>
        </p:nvSpPr>
        <p:spPr>
          <a:xfrm>
            <a:off x="7596923" y="3024150"/>
            <a:ext cx="383439" cy="427040"/>
          </a:xfrm>
          <a:prstGeom prst="rect">
            <a:avLst/>
          </a:prstGeom>
          <a:noFill/>
        </p:spPr>
        <p:txBody>
          <a:bodyPr wrap="none" rtlCol="0">
            <a:spAutoFit/>
          </a:bodyPr>
          <a:lstStyle/>
          <a:p>
            <a:pPr algn="ctr"/>
            <a:r>
              <a:rPr lang="id-ID" sz="1350" b="1" dirty="0">
                <a:solidFill>
                  <a:schemeClr val="bg2"/>
                </a:solidFill>
              </a:rPr>
              <a:t>85</a:t>
            </a:r>
          </a:p>
          <a:p>
            <a:pPr algn="ctr"/>
            <a:r>
              <a:rPr lang="id-ID" sz="825" dirty="0">
                <a:solidFill>
                  <a:schemeClr val="bg2"/>
                </a:solidFill>
              </a:rPr>
              <a:t>%</a:t>
            </a:r>
          </a:p>
        </p:txBody>
      </p:sp>
      <p:sp>
        <p:nvSpPr>
          <p:cNvPr id="122" name="TextBox 121"/>
          <p:cNvSpPr txBox="1"/>
          <p:nvPr/>
        </p:nvSpPr>
        <p:spPr>
          <a:xfrm>
            <a:off x="7063727" y="3548196"/>
            <a:ext cx="383439" cy="427040"/>
          </a:xfrm>
          <a:prstGeom prst="rect">
            <a:avLst/>
          </a:prstGeom>
          <a:noFill/>
        </p:spPr>
        <p:txBody>
          <a:bodyPr wrap="none" rtlCol="0">
            <a:spAutoFit/>
          </a:bodyPr>
          <a:lstStyle/>
          <a:p>
            <a:pPr algn="ctr"/>
            <a:r>
              <a:rPr lang="id-ID" sz="1350" b="1" dirty="0">
                <a:solidFill>
                  <a:schemeClr val="bg2"/>
                </a:solidFill>
              </a:rPr>
              <a:t>55</a:t>
            </a:r>
          </a:p>
          <a:p>
            <a:pPr algn="ctr"/>
            <a:r>
              <a:rPr lang="id-ID" sz="825" dirty="0">
                <a:solidFill>
                  <a:schemeClr val="bg2"/>
                </a:solidFill>
              </a:rPr>
              <a:t>%</a:t>
            </a:r>
          </a:p>
        </p:txBody>
      </p:sp>
      <p:sp>
        <p:nvSpPr>
          <p:cNvPr id="123" name="TextBox 122"/>
          <p:cNvSpPr txBox="1"/>
          <p:nvPr/>
        </p:nvSpPr>
        <p:spPr>
          <a:xfrm>
            <a:off x="8128968" y="3887397"/>
            <a:ext cx="383439" cy="427040"/>
          </a:xfrm>
          <a:prstGeom prst="rect">
            <a:avLst/>
          </a:prstGeom>
          <a:noFill/>
        </p:spPr>
        <p:txBody>
          <a:bodyPr wrap="none" rtlCol="0">
            <a:spAutoFit/>
          </a:bodyPr>
          <a:lstStyle/>
          <a:p>
            <a:pPr algn="ctr"/>
            <a:r>
              <a:rPr lang="id-ID" sz="1350" b="1" dirty="0">
                <a:solidFill>
                  <a:schemeClr val="bg2"/>
                </a:solidFill>
              </a:rPr>
              <a:t>40</a:t>
            </a:r>
          </a:p>
          <a:p>
            <a:pPr algn="ctr"/>
            <a:r>
              <a:rPr lang="id-ID" sz="825" dirty="0">
                <a:solidFill>
                  <a:schemeClr val="bg2"/>
                </a:solidFill>
              </a:rPr>
              <a:t>%</a:t>
            </a:r>
          </a:p>
        </p:txBody>
      </p:sp>
      <p:sp>
        <p:nvSpPr>
          <p:cNvPr id="124" name="TextBox 123"/>
          <p:cNvSpPr txBox="1"/>
          <p:nvPr/>
        </p:nvSpPr>
        <p:spPr>
          <a:xfrm>
            <a:off x="8128522" y="5126204"/>
            <a:ext cx="447558" cy="230832"/>
          </a:xfrm>
          <a:prstGeom prst="rect">
            <a:avLst/>
          </a:prstGeom>
          <a:noFill/>
        </p:spPr>
        <p:txBody>
          <a:bodyPr wrap="none" rtlCol="0">
            <a:spAutoFit/>
          </a:bodyPr>
          <a:lstStyle/>
          <a:p>
            <a:r>
              <a:rPr lang="id-ID" sz="900" dirty="0"/>
              <a:t>2015</a:t>
            </a:r>
          </a:p>
        </p:txBody>
      </p:sp>
      <p:sp>
        <p:nvSpPr>
          <p:cNvPr id="125" name="TextBox 124"/>
          <p:cNvSpPr txBox="1"/>
          <p:nvPr/>
        </p:nvSpPr>
        <p:spPr>
          <a:xfrm>
            <a:off x="7584222" y="5126204"/>
            <a:ext cx="447558" cy="230832"/>
          </a:xfrm>
          <a:prstGeom prst="rect">
            <a:avLst/>
          </a:prstGeom>
          <a:noFill/>
        </p:spPr>
        <p:txBody>
          <a:bodyPr wrap="none" rtlCol="0">
            <a:spAutoFit/>
          </a:bodyPr>
          <a:lstStyle/>
          <a:p>
            <a:r>
              <a:rPr lang="id-ID" sz="900" dirty="0"/>
              <a:t>2014</a:t>
            </a:r>
          </a:p>
        </p:txBody>
      </p:sp>
      <p:sp>
        <p:nvSpPr>
          <p:cNvPr id="126" name="TextBox 125"/>
          <p:cNvSpPr txBox="1"/>
          <p:nvPr/>
        </p:nvSpPr>
        <p:spPr>
          <a:xfrm>
            <a:off x="7059142" y="5126204"/>
            <a:ext cx="447558" cy="230832"/>
          </a:xfrm>
          <a:prstGeom prst="rect">
            <a:avLst/>
          </a:prstGeom>
          <a:noFill/>
        </p:spPr>
        <p:txBody>
          <a:bodyPr wrap="none" rtlCol="0">
            <a:spAutoFit/>
          </a:bodyPr>
          <a:lstStyle/>
          <a:p>
            <a:r>
              <a:rPr lang="id-ID" sz="900" dirty="0"/>
              <a:t>2013</a:t>
            </a:r>
          </a:p>
        </p:txBody>
      </p:sp>
      <p:sp>
        <p:nvSpPr>
          <p:cNvPr id="127" name="TextBox 126"/>
          <p:cNvSpPr txBox="1"/>
          <p:nvPr/>
        </p:nvSpPr>
        <p:spPr>
          <a:xfrm>
            <a:off x="6517678" y="5126204"/>
            <a:ext cx="447558" cy="230832"/>
          </a:xfrm>
          <a:prstGeom prst="rect">
            <a:avLst/>
          </a:prstGeom>
          <a:noFill/>
        </p:spPr>
        <p:txBody>
          <a:bodyPr wrap="none" rtlCol="0">
            <a:spAutoFit/>
          </a:bodyPr>
          <a:lstStyle/>
          <a:p>
            <a:r>
              <a:rPr lang="id-ID" sz="900" dirty="0"/>
              <a:t>2012</a:t>
            </a:r>
          </a:p>
        </p:txBody>
      </p:sp>
      <p:sp>
        <p:nvSpPr>
          <p:cNvPr id="128" name="TextBox 127"/>
          <p:cNvSpPr txBox="1"/>
          <p:nvPr/>
        </p:nvSpPr>
        <p:spPr>
          <a:xfrm>
            <a:off x="5976214" y="5126204"/>
            <a:ext cx="447558" cy="230832"/>
          </a:xfrm>
          <a:prstGeom prst="rect">
            <a:avLst/>
          </a:prstGeom>
          <a:noFill/>
        </p:spPr>
        <p:txBody>
          <a:bodyPr wrap="none" rtlCol="0">
            <a:spAutoFit/>
          </a:bodyPr>
          <a:lstStyle/>
          <a:p>
            <a:r>
              <a:rPr lang="id-ID" sz="900" dirty="0"/>
              <a:t>2011</a:t>
            </a:r>
          </a:p>
        </p:txBody>
      </p:sp>
      <p:sp>
        <p:nvSpPr>
          <p:cNvPr id="129" name="TextBox 128"/>
          <p:cNvSpPr txBox="1"/>
          <p:nvPr/>
        </p:nvSpPr>
        <p:spPr>
          <a:xfrm>
            <a:off x="5442074" y="5126205"/>
            <a:ext cx="447558" cy="230832"/>
          </a:xfrm>
          <a:prstGeom prst="rect">
            <a:avLst/>
          </a:prstGeom>
          <a:noFill/>
        </p:spPr>
        <p:txBody>
          <a:bodyPr wrap="none" rtlCol="0">
            <a:spAutoFit/>
          </a:bodyPr>
          <a:lstStyle/>
          <a:p>
            <a:r>
              <a:rPr lang="id-ID" sz="900" dirty="0"/>
              <a:t>2010</a:t>
            </a:r>
          </a:p>
        </p:txBody>
      </p:sp>
      <p:sp>
        <p:nvSpPr>
          <p:cNvPr id="130" name="TextBox 129"/>
          <p:cNvSpPr txBox="1"/>
          <p:nvPr/>
        </p:nvSpPr>
        <p:spPr>
          <a:xfrm>
            <a:off x="4902757" y="5126198"/>
            <a:ext cx="447558" cy="230832"/>
          </a:xfrm>
          <a:prstGeom prst="rect">
            <a:avLst/>
          </a:prstGeom>
          <a:noFill/>
        </p:spPr>
        <p:txBody>
          <a:bodyPr wrap="none" rtlCol="0">
            <a:spAutoFit/>
          </a:bodyPr>
          <a:lstStyle/>
          <a:p>
            <a:r>
              <a:rPr lang="id-ID" sz="900" dirty="0"/>
              <a:t>2009</a:t>
            </a:r>
          </a:p>
        </p:txBody>
      </p:sp>
      <p:sp>
        <p:nvSpPr>
          <p:cNvPr id="131" name="TextBox 130"/>
          <p:cNvSpPr txBox="1"/>
          <p:nvPr/>
        </p:nvSpPr>
        <p:spPr>
          <a:xfrm>
            <a:off x="4358263" y="5126195"/>
            <a:ext cx="447558" cy="230832"/>
          </a:xfrm>
          <a:prstGeom prst="rect">
            <a:avLst/>
          </a:prstGeom>
          <a:noFill/>
        </p:spPr>
        <p:txBody>
          <a:bodyPr wrap="none" rtlCol="0">
            <a:spAutoFit/>
          </a:bodyPr>
          <a:lstStyle/>
          <a:p>
            <a:r>
              <a:rPr lang="id-ID" sz="900" dirty="0"/>
              <a:t>2008</a:t>
            </a:r>
          </a:p>
        </p:txBody>
      </p:sp>
      <p:sp>
        <p:nvSpPr>
          <p:cNvPr id="139" name="TextBox 138"/>
          <p:cNvSpPr txBox="1"/>
          <p:nvPr/>
        </p:nvSpPr>
        <p:spPr>
          <a:xfrm>
            <a:off x="480513" y="3708586"/>
            <a:ext cx="3429469" cy="1546577"/>
          </a:xfrm>
          <a:prstGeom prst="rect">
            <a:avLst/>
          </a:prstGeom>
          <a:noFill/>
        </p:spPr>
        <p:txBody>
          <a:bodyPr wrap="square" rtlCol="0">
            <a:spAutoFit/>
          </a:body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id-ID" sz="1050" b="1" dirty="0"/>
              <a:t>,</a:t>
            </a:r>
            <a:r>
              <a:rPr lang="id-ID" sz="1050" dirty="0"/>
              <a:t> eaque ipsa quae ab illo inventore veritatis et quasi</a:t>
            </a:r>
          </a:p>
          <a:p>
            <a:pPr algn="just">
              <a:lnSpc>
                <a:spcPct val="150000"/>
              </a:lnSpc>
            </a:pPr>
            <a:endParaRPr lang="id-ID" sz="1050" dirty="0"/>
          </a:p>
        </p:txBody>
      </p:sp>
      <p:sp>
        <p:nvSpPr>
          <p:cNvPr id="140" name="TextBox 139"/>
          <p:cNvSpPr txBox="1"/>
          <p:nvPr/>
        </p:nvSpPr>
        <p:spPr>
          <a:xfrm>
            <a:off x="476929" y="2884023"/>
            <a:ext cx="1529586" cy="323165"/>
          </a:xfrm>
          <a:prstGeom prst="rect">
            <a:avLst/>
          </a:prstGeom>
          <a:noFill/>
        </p:spPr>
        <p:txBody>
          <a:bodyPr wrap="none" rtlCol="0">
            <a:spAutoFit/>
          </a:bodyPr>
          <a:lstStyle/>
          <a:p>
            <a:r>
              <a:rPr lang="id-ID" sz="1500" dirty="0">
                <a:latin typeface="+mj-lt"/>
              </a:rPr>
              <a:t>Analysis</a:t>
            </a:r>
            <a:r>
              <a:rPr lang="en-US" sz="1500" dirty="0">
                <a:latin typeface="+mj-lt"/>
              </a:rPr>
              <a:t> Chart</a:t>
            </a:r>
            <a:endParaRPr lang="id-ID" sz="1500" dirty="0">
              <a:latin typeface="+mj-lt"/>
            </a:endParaRPr>
          </a:p>
        </p:txBody>
      </p:sp>
      <p:sp>
        <p:nvSpPr>
          <p:cNvPr id="141" name="TextBox 140"/>
          <p:cNvSpPr txBox="1"/>
          <p:nvPr/>
        </p:nvSpPr>
        <p:spPr>
          <a:xfrm>
            <a:off x="1685545" y="3137706"/>
            <a:ext cx="2272061" cy="577081"/>
          </a:xfrm>
          <a:prstGeom prst="rect">
            <a:avLst/>
          </a:prstGeom>
          <a:noFill/>
        </p:spPr>
        <p:txBody>
          <a:bodyPr wrap="square" rtlCol="0">
            <a:spAutoFit/>
          </a:bodyPr>
          <a:lstStyle/>
          <a:p>
            <a:pPr algn="just">
              <a:lnSpc>
                <a:spcPct val="150000"/>
              </a:lnSpc>
            </a:pPr>
            <a:r>
              <a:rPr lang="id-ID" sz="1050" dirty="0"/>
              <a:t>Of shopping carts are abandoned right before the transaction</a:t>
            </a:r>
            <a:r>
              <a:rPr lang="en-US" sz="1050" dirty="0"/>
              <a:t>.</a:t>
            </a:r>
            <a:endParaRPr lang="id-ID" sz="1050" dirty="0"/>
          </a:p>
        </p:txBody>
      </p:sp>
      <p:sp>
        <p:nvSpPr>
          <p:cNvPr id="142" name="TextBox 141"/>
          <p:cNvSpPr txBox="1"/>
          <p:nvPr/>
        </p:nvSpPr>
        <p:spPr>
          <a:xfrm>
            <a:off x="476929" y="3102411"/>
            <a:ext cx="1226618" cy="715581"/>
          </a:xfrm>
          <a:prstGeom prst="rect">
            <a:avLst/>
          </a:prstGeom>
          <a:noFill/>
        </p:spPr>
        <p:txBody>
          <a:bodyPr wrap="none" rtlCol="0">
            <a:spAutoFit/>
          </a:bodyPr>
          <a:lstStyle/>
          <a:p>
            <a:r>
              <a:rPr lang="id-ID" sz="405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3268474" y="4965295"/>
            <a:ext cx="4888271"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320479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0" name="TextBox 9"/>
          <p:cNvSpPr txBox="1"/>
          <p:nvPr/>
        </p:nvSpPr>
        <p:spPr>
          <a:xfrm>
            <a:off x="301844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2009</a:t>
            </a:r>
            <a:endParaRPr lang="ko-KR" altLang="en-US" sz="900" b="1" dirty="0">
              <a:solidFill>
                <a:schemeClr val="tx1">
                  <a:lumMod val="60000"/>
                  <a:lumOff val="40000"/>
                </a:schemeClr>
              </a:solidFill>
            </a:endParaRPr>
          </a:p>
        </p:txBody>
      </p:sp>
      <p:sp>
        <p:nvSpPr>
          <p:cNvPr id="11" name="Dot"/>
          <p:cNvSpPr/>
          <p:nvPr/>
        </p:nvSpPr>
        <p:spPr>
          <a:xfrm>
            <a:off x="390705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2" name="TextBox 11"/>
          <p:cNvSpPr txBox="1"/>
          <p:nvPr/>
        </p:nvSpPr>
        <p:spPr>
          <a:xfrm>
            <a:off x="3720697"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2010</a:t>
            </a:r>
            <a:endParaRPr lang="ko-KR" altLang="en-US" sz="900" b="1" dirty="0">
              <a:solidFill>
                <a:schemeClr val="tx1">
                  <a:lumMod val="60000"/>
                  <a:lumOff val="40000"/>
                </a:schemeClr>
              </a:solidFill>
            </a:endParaRPr>
          </a:p>
        </p:txBody>
      </p:sp>
      <p:sp>
        <p:nvSpPr>
          <p:cNvPr id="13" name="Dot"/>
          <p:cNvSpPr/>
          <p:nvPr/>
        </p:nvSpPr>
        <p:spPr>
          <a:xfrm>
            <a:off x="4609307"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4" name="TextBox 13"/>
          <p:cNvSpPr txBox="1"/>
          <p:nvPr/>
        </p:nvSpPr>
        <p:spPr>
          <a:xfrm>
            <a:off x="4422954"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2011</a:t>
            </a:r>
            <a:endParaRPr lang="ko-KR" altLang="en-US" sz="900" b="1" dirty="0">
              <a:solidFill>
                <a:schemeClr val="tx1">
                  <a:lumMod val="60000"/>
                  <a:lumOff val="40000"/>
                </a:schemeClr>
              </a:solidFill>
            </a:endParaRPr>
          </a:p>
        </p:txBody>
      </p:sp>
      <p:sp>
        <p:nvSpPr>
          <p:cNvPr id="15" name="Dot"/>
          <p:cNvSpPr/>
          <p:nvPr/>
        </p:nvSpPr>
        <p:spPr>
          <a:xfrm>
            <a:off x="5311563"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6" name="TextBox 15"/>
          <p:cNvSpPr txBox="1"/>
          <p:nvPr/>
        </p:nvSpPr>
        <p:spPr>
          <a:xfrm>
            <a:off x="5125210"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2012</a:t>
            </a:r>
            <a:endParaRPr lang="ko-KR" altLang="en-US" sz="900" b="1" dirty="0">
              <a:solidFill>
                <a:schemeClr val="tx1">
                  <a:lumMod val="60000"/>
                  <a:lumOff val="40000"/>
                </a:schemeClr>
              </a:solidFill>
            </a:endParaRPr>
          </a:p>
        </p:txBody>
      </p:sp>
      <p:sp>
        <p:nvSpPr>
          <p:cNvPr id="17" name="Dot"/>
          <p:cNvSpPr/>
          <p:nvPr/>
        </p:nvSpPr>
        <p:spPr>
          <a:xfrm>
            <a:off x="6013819"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8" name="TextBox 17"/>
          <p:cNvSpPr txBox="1"/>
          <p:nvPr/>
        </p:nvSpPr>
        <p:spPr>
          <a:xfrm>
            <a:off x="5827465"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2013</a:t>
            </a:r>
            <a:endParaRPr lang="ko-KR" altLang="en-US" sz="900" b="1" dirty="0">
              <a:solidFill>
                <a:schemeClr val="tx1">
                  <a:lumMod val="60000"/>
                  <a:lumOff val="40000"/>
                </a:schemeClr>
              </a:solidFill>
            </a:endParaRPr>
          </a:p>
        </p:txBody>
      </p:sp>
      <p:sp>
        <p:nvSpPr>
          <p:cNvPr id="19" name="Dot"/>
          <p:cNvSpPr/>
          <p:nvPr/>
        </p:nvSpPr>
        <p:spPr>
          <a:xfrm>
            <a:off x="671607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0" name="TextBox 19"/>
          <p:cNvSpPr txBox="1"/>
          <p:nvPr/>
        </p:nvSpPr>
        <p:spPr>
          <a:xfrm>
            <a:off x="652972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2014</a:t>
            </a:r>
            <a:endParaRPr lang="ko-KR" altLang="en-US" sz="900" b="1" dirty="0">
              <a:solidFill>
                <a:schemeClr val="tx1">
                  <a:lumMod val="60000"/>
                  <a:lumOff val="40000"/>
                </a:schemeClr>
              </a:solidFill>
            </a:endParaRPr>
          </a:p>
        </p:txBody>
      </p:sp>
      <p:sp>
        <p:nvSpPr>
          <p:cNvPr id="21" name="Dot"/>
          <p:cNvSpPr/>
          <p:nvPr/>
        </p:nvSpPr>
        <p:spPr>
          <a:xfrm>
            <a:off x="741833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2" name="TextBox 21"/>
          <p:cNvSpPr txBox="1"/>
          <p:nvPr/>
        </p:nvSpPr>
        <p:spPr>
          <a:xfrm>
            <a:off x="7231978"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2015</a:t>
            </a:r>
            <a:endParaRPr lang="ko-KR" altLang="en-US" sz="900" b="1" dirty="0">
              <a:solidFill>
                <a:schemeClr val="tx1">
                  <a:lumMod val="60000"/>
                  <a:lumOff val="40000"/>
                </a:schemeClr>
              </a:solidFill>
            </a:endParaRPr>
          </a:p>
        </p:txBody>
      </p:sp>
      <p:sp>
        <p:nvSpPr>
          <p:cNvPr id="23" name="Dot"/>
          <p:cNvSpPr/>
          <p:nvPr/>
        </p:nvSpPr>
        <p:spPr>
          <a:xfrm>
            <a:off x="8120589" y="4926454"/>
            <a:ext cx="77681" cy="77681"/>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4" name="TextBox 23"/>
          <p:cNvSpPr txBox="1"/>
          <p:nvPr/>
        </p:nvSpPr>
        <p:spPr>
          <a:xfrm>
            <a:off x="7934236"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2016</a:t>
            </a:r>
            <a:endParaRPr lang="ko-KR" altLang="en-US" sz="900" b="1" dirty="0">
              <a:solidFill>
                <a:schemeClr val="tx1">
                  <a:lumMod val="60000"/>
                  <a:lumOff val="40000"/>
                </a:schemeClr>
              </a:solidFill>
            </a:endParaRPr>
          </a:p>
        </p:txBody>
      </p:sp>
      <p:sp>
        <p:nvSpPr>
          <p:cNvPr id="25" name="SpaceBar"/>
          <p:cNvSpPr/>
          <p:nvPr/>
        </p:nvSpPr>
        <p:spPr>
          <a:xfrm rot="10800000">
            <a:off x="305769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6" name="SpaceBar"/>
          <p:cNvSpPr/>
          <p:nvPr/>
        </p:nvSpPr>
        <p:spPr>
          <a:xfrm rot="10800000">
            <a:off x="3759950"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7" name="SpaceBar"/>
          <p:cNvSpPr/>
          <p:nvPr/>
        </p:nvSpPr>
        <p:spPr>
          <a:xfrm rot="10800000">
            <a:off x="4462205"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8" name="SpaceBar"/>
          <p:cNvSpPr/>
          <p:nvPr/>
        </p:nvSpPr>
        <p:spPr>
          <a:xfrm rot="10800000">
            <a:off x="5164461"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9" name="SpaceBar"/>
          <p:cNvSpPr/>
          <p:nvPr/>
        </p:nvSpPr>
        <p:spPr>
          <a:xfrm rot="10800000">
            <a:off x="5866718"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0" name="SpaceBar"/>
          <p:cNvSpPr/>
          <p:nvPr/>
        </p:nvSpPr>
        <p:spPr>
          <a:xfrm rot="10800000">
            <a:off x="656897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1" name="SpaceBar"/>
          <p:cNvSpPr/>
          <p:nvPr/>
        </p:nvSpPr>
        <p:spPr>
          <a:xfrm rot="10800000">
            <a:off x="7271229"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2" name="SpaceBar"/>
          <p:cNvSpPr/>
          <p:nvPr/>
        </p:nvSpPr>
        <p:spPr>
          <a:xfrm rot="10800000">
            <a:off x="7973486"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3" name="Bar"/>
          <p:cNvSpPr/>
          <p:nvPr/>
        </p:nvSpPr>
        <p:spPr>
          <a:xfrm rot="10800000">
            <a:off x="3057694" y="4142975"/>
            <a:ext cx="371882" cy="6858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4" name="TextBox 33"/>
          <p:cNvSpPr txBox="1"/>
          <p:nvPr/>
        </p:nvSpPr>
        <p:spPr>
          <a:xfrm>
            <a:off x="2967044" y="423595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31</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3759950" y="3868655"/>
            <a:ext cx="371882" cy="96012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6" name="TextBox 35"/>
          <p:cNvSpPr txBox="1"/>
          <p:nvPr/>
        </p:nvSpPr>
        <p:spPr>
          <a:xfrm>
            <a:off x="3669300" y="3995881"/>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43</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4462207" y="3662915"/>
            <a:ext cx="371882" cy="11658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8" name="TextBox 37"/>
          <p:cNvSpPr txBox="1"/>
          <p:nvPr/>
        </p:nvSpPr>
        <p:spPr>
          <a:xfrm>
            <a:off x="4371557" y="378721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50%</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5164462" y="3504578"/>
            <a:ext cx="371882" cy="1324197"/>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0" name="TextBox 39"/>
          <p:cNvSpPr txBox="1"/>
          <p:nvPr/>
        </p:nvSpPr>
        <p:spPr>
          <a:xfrm>
            <a:off x="5073812" y="3645109"/>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59%</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5866718" y="3045695"/>
            <a:ext cx="371882" cy="17830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2" name="TextBox 41"/>
          <p:cNvSpPr txBox="1"/>
          <p:nvPr/>
        </p:nvSpPr>
        <p:spPr>
          <a:xfrm>
            <a:off x="5776068" y="317686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80%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6568975" y="3192369"/>
            <a:ext cx="371882" cy="163640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4" name="TextBox 43"/>
          <p:cNvSpPr txBox="1"/>
          <p:nvPr/>
        </p:nvSpPr>
        <p:spPr>
          <a:xfrm>
            <a:off x="6478325" y="3332900"/>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75</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7271230" y="2586209"/>
            <a:ext cx="371882" cy="2242566"/>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6" name="TextBox 45"/>
          <p:cNvSpPr txBox="1"/>
          <p:nvPr/>
        </p:nvSpPr>
        <p:spPr>
          <a:xfrm>
            <a:off x="7180580" y="270426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100%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7973488" y="2839955"/>
            <a:ext cx="371882" cy="198882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8" name="TextBox 47"/>
          <p:cNvSpPr txBox="1"/>
          <p:nvPr/>
        </p:nvSpPr>
        <p:spPr>
          <a:xfrm>
            <a:off x="7882838" y="298939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90%</a:t>
            </a:r>
            <a:endParaRPr lang="ko-KR" altLang="en-US" sz="900" dirty="0">
              <a:gradFill>
                <a:gsLst>
                  <a:gs pos="0">
                    <a:schemeClr val="bg2"/>
                  </a:gs>
                  <a:gs pos="100000">
                    <a:schemeClr val="bg2"/>
                  </a:gs>
                </a:gsLst>
                <a:lin ang="5400000" scaled="0"/>
              </a:gradFill>
              <a:latin typeface="+mj-lt"/>
            </a:endParaRPr>
          </a:p>
        </p:txBody>
      </p:sp>
      <p:sp>
        <p:nvSpPr>
          <p:cNvPr id="49" name="Oval Callout 2"/>
          <p:cNvSpPr/>
          <p:nvPr/>
        </p:nvSpPr>
        <p:spPr>
          <a:xfrm>
            <a:off x="2997011" y="3468091"/>
            <a:ext cx="542925" cy="535022"/>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TextBox 49"/>
          <p:cNvSpPr txBox="1"/>
          <p:nvPr/>
        </p:nvSpPr>
        <p:spPr>
          <a:xfrm>
            <a:off x="2982803" y="3672805"/>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Lowest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7190837" y="1912522"/>
            <a:ext cx="542925" cy="535022"/>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51"/>
          <p:cNvSpPr txBox="1"/>
          <p:nvPr/>
        </p:nvSpPr>
        <p:spPr>
          <a:xfrm>
            <a:off x="7176629" y="211723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Highest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7899667" y="2139829"/>
            <a:ext cx="542925" cy="535022"/>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TextBox 53"/>
          <p:cNvSpPr txBox="1"/>
          <p:nvPr/>
        </p:nvSpPr>
        <p:spPr>
          <a:xfrm>
            <a:off x="7885459" y="2344542"/>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Predict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353528" y="2745939"/>
            <a:ext cx="2334539" cy="2377574"/>
          </a:xfrm>
          <a:prstGeom prst="rect">
            <a:avLst/>
          </a:prstGeom>
          <a:noFill/>
        </p:spPr>
        <p:txBody>
          <a:bodyPr wrap="square" rtlCol="0">
            <a:spAutoFit/>
          </a:bodyPr>
          <a:lstStyle/>
          <a:p>
            <a:pPr algn="just">
              <a:lnSpc>
                <a:spcPct val="150000"/>
              </a:lnSpc>
            </a:pPr>
            <a:r>
              <a:rPr lang="id-ID" sz="900" dirty="0"/>
              <a:t>For every 6 emails received, we get 3 Phone calls. Suitable for all categories business and personal presentation</a:t>
            </a:r>
            <a:r>
              <a:rPr lang="id-ID" sz="900" b="1" dirty="0"/>
              <a:t>, </a:t>
            </a:r>
            <a:r>
              <a:rPr lang="id-ID" sz="900" dirty="0"/>
              <a:t>Suitable for all categories business and personal presentation</a:t>
            </a:r>
            <a:r>
              <a:rPr lang="id-ID" sz="900" b="1" dirty="0"/>
              <a:t>,</a:t>
            </a:r>
            <a:r>
              <a:rPr lang="id-ID" sz="900" dirty="0"/>
              <a:t> eaque ipsa quae ab illo inventore veritatis et quasi</a:t>
            </a:r>
            <a:r>
              <a:rPr lang="en-US" sz="900" dirty="0"/>
              <a:t>.</a:t>
            </a:r>
          </a:p>
          <a:p>
            <a:pPr algn="just">
              <a:lnSpc>
                <a:spcPct val="150000"/>
              </a:lnSpc>
            </a:pPr>
            <a:r>
              <a:rPr lang="en-US" sz="900" dirty="0"/>
              <a:t>Lorem Ipsum dolor sit </a:t>
            </a:r>
            <a:r>
              <a:rPr lang="en-US" sz="900" dirty="0" err="1"/>
              <a:t>amet</a:t>
            </a:r>
            <a:r>
              <a:rPr lang="en-US" sz="900" dirty="0"/>
              <a:t>, </a:t>
            </a:r>
            <a:r>
              <a:rPr lang="en-US" sz="900" dirty="0" err="1"/>
              <a:t>consectetur</a:t>
            </a:r>
            <a:r>
              <a:rPr lang="en-US" sz="900" dirty="0"/>
              <a:t> </a:t>
            </a:r>
            <a:r>
              <a:rPr lang="en-US" sz="900" dirty="0" err="1"/>
              <a:t>adipiscing</a:t>
            </a:r>
            <a:r>
              <a:rPr lang="en-US" sz="900" dirty="0"/>
              <a:t> </a:t>
            </a:r>
            <a:r>
              <a:rPr lang="en-US" sz="900" dirty="0" err="1"/>
              <a:t>elit</a:t>
            </a:r>
            <a:r>
              <a:rPr lang="en-US" sz="900" dirty="0"/>
              <a:t>, </a:t>
            </a:r>
            <a:r>
              <a:rPr lang="en-US" sz="900" dirty="0" err="1"/>
              <a:t>sed</a:t>
            </a:r>
            <a:r>
              <a:rPr lang="en-US" sz="900" dirty="0"/>
              <a:t> do </a:t>
            </a:r>
            <a:r>
              <a:rPr lang="en-US" sz="900" dirty="0" err="1"/>
              <a:t>eiusmod</a:t>
            </a:r>
            <a:r>
              <a:rPr lang="en-US" sz="900" dirty="0"/>
              <a:t> </a:t>
            </a:r>
            <a:r>
              <a:rPr lang="en-US" sz="900" dirty="0" err="1"/>
              <a:t>tempor</a:t>
            </a:r>
            <a:r>
              <a:rPr lang="en-US" sz="900" dirty="0"/>
              <a:t> </a:t>
            </a:r>
            <a:r>
              <a:rPr lang="en-US" sz="900" dirty="0" err="1"/>
              <a:t>incididunt</a:t>
            </a:r>
            <a:r>
              <a:rPr lang="en-US" sz="900" dirty="0"/>
              <a:t> </a:t>
            </a:r>
            <a:r>
              <a:rPr lang="en-US" sz="900" dirty="0" err="1"/>
              <a:t>ut</a:t>
            </a:r>
            <a:r>
              <a:rPr lang="en-US" sz="900" dirty="0"/>
              <a:t> </a:t>
            </a:r>
            <a:r>
              <a:rPr lang="en-US" sz="900" dirty="0" err="1"/>
              <a:t>labore</a:t>
            </a:r>
            <a:r>
              <a:rPr lang="en-US" sz="900" dirty="0"/>
              <a:t> et </a:t>
            </a:r>
            <a:r>
              <a:rPr lang="en-US" sz="900" dirty="0" err="1"/>
              <a:t>dolore</a:t>
            </a:r>
            <a:r>
              <a:rPr lang="en-US" sz="900" dirty="0"/>
              <a:t> magna </a:t>
            </a:r>
            <a:r>
              <a:rPr lang="en-US" sz="900" dirty="0" err="1"/>
              <a:t>aliqua</a:t>
            </a:r>
            <a:r>
              <a:rPr lang="en-US" sz="900" dirty="0"/>
              <a:t>.</a:t>
            </a:r>
          </a:p>
          <a:p>
            <a:pPr algn="just">
              <a:lnSpc>
                <a:spcPct val="150000"/>
              </a:lnSpc>
            </a:pPr>
            <a:endParaRPr lang="id-ID" sz="900" dirty="0"/>
          </a:p>
        </p:txBody>
      </p:sp>
      <p:sp>
        <p:nvSpPr>
          <p:cNvPr id="56" name="TextBox 55"/>
          <p:cNvSpPr txBox="1"/>
          <p:nvPr/>
        </p:nvSpPr>
        <p:spPr>
          <a:xfrm>
            <a:off x="353529" y="2520317"/>
            <a:ext cx="1558440" cy="300082"/>
          </a:xfrm>
          <a:prstGeom prst="rect">
            <a:avLst/>
          </a:prstGeom>
          <a:noFill/>
        </p:spPr>
        <p:txBody>
          <a:bodyPr wrap="none" rtlCol="0">
            <a:spAutoFit/>
          </a:bodyPr>
          <a:lstStyle/>
          <a:p>
            <a:r>
              <a:rPr lang="en-US" sz="1350" dirty="0">
                <a:latin typeface="+mj-lt"/>
              </a:rPr>
              <a:t>Income </a:t>
            </a:r>
            <a:r>
              <a:rPr lang="id-ID" sz="1350"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670183" y="4353381"/>
            <a:ext cx="654502" cy="1546977"/>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63" name="Group 162"/>
          <p:cNvGrpSpPr/>
          <p:nvPr/>
        </p:nvGrpSpPr>
        <p:grpSpPr>
          <a:xfrm>
            <a:off x="1433819" y="4353381"/>
            <a:ext cx="654502" cy="1546977"/>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74" name="Group 173"/>
          <p:cNvGrpSpPr/>
          <p:nvPr/>
        </p:nvGrpSpPr>
        <p:grpSpPr>
          <a:xfrm>
            <a:off x="2185318" y="4353381"/>
            <a:ext cx="654502" cy="1546977"/>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sp>
        <p:nvSpPr>
          <p:cNvPr id="185" name="Oval 184"/>
          <p:cNvSpPr/>
          <p:nvPr/>
        </p:nvSpPr>
        <p:spPr>
          <a:xfrm>
            <a:off x="3130544" y="4351401"/>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6" name="Oval 185"/>
          <p:cNvSpPr/>
          <p:nvPr/>
        </p:nvSpPr>
        <p:spPr>
          <a:xfrm>
            <a:off x="3130544" y="5866293"/>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7" name="Oval 186"/>
          <p:cNvSpPr/>
          <p:nvPr/>
        </p:nvSpPr>
        <p:spPr>
          <a:xfrm>
            <a:off x="3130544" y="5108847"/>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cxnSp>
        <p:nvCxnSpPr>
          <p:cNvPr id="188" name="Straight Connector 187"/>
          <p:cNvCxnSpPr>
            <a:stCxn id="185" idx="4"/>
            <a:endCxn id="186" idx="0"/>
          </p:cNvCxnSpPr>
          <p:nvPr/>
        </p:nvCxnSpPr>
        <p:spPr>
          <a:xfrm>
            <a:off x="3158597" y="4407509"/>
            <a:ext cx="0" cy="1458785"/>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3189589" y="4269328"/>
            <a:ext cx="441146" cy="230832"/>
          </a:xfrm>
          <a:prstGeom prst="rect">
            <a:avLst/>
          </a:prstGeom>
        </p:spPr>
        <p:txBody>
          <a:bodyPr wrap="none">
            <a:spAutoFit/>
          </a:bodyPr>
          <a:lstStyle/>
          <a:p>
            <a:r>
              <a:rPr lang="en-US" sz="900">
                <a:latin typeface="+mj-lt"/>
              </a:rPr>
              <a:t>100%</a:t>
            </a:r>
            <a:endParaRPr lang="bg-BG" sz="900">
              <a:latin typeface="+mj-lt"/>
            </a:endParaRPr>
          </a:p>
        </p:txBody>
      </p:sp>
      <p:sp>
        <p:nvSpPr>
          <p:cNvPr id="190" name="Rectangle 189"/>
          <p:cNvSpPr/>
          <p:nvPr/>
        </p:nvSpPr>
        <p:spPr>
          <a:xfrm>
            <a:off x="3212819" y="5028053"/>
            <a:ext cx="405880" cy="230832"/>
          </a:xfrm>
          <a:prstGeom prst="rect">
            <a:avLst/>
          </a:prstGeom>
        </p:spPr>
        <p:txBody>
          <a:bodyPr wrap="none">
            <a:spAutoFit/>
          </a:bodyPr>
          <a:lstStyle/>
          <a:p>
            <a:r>
              <a:rPr lang="en-US" sz="900" dirty="0">
                <a:latin typeface="+mj-lt"/>
              </a:rPr>
              <a:t>50%</a:t>
            </a:r>
            <a:endParaRPr lang="bg-BG" sz="900" dirty="0">
              <a:latin typeface="+mj-lt"/>
            </a:endParaRPr>
          </a:p>
        </p:txBody>
      </p:sp>
      <p:sp>
        <p:nvSpPr>
          <p:cNvPr id="191" name="Rectangle 190"/>
          <p:cNvSpPr/>
          <p:nvPr/>
        </p:nvSpPr>
        <p:spPr>
          <a:xfrm>
            <a:off x="3223910" y="5781153"/>
            <a:ext cx="333746" cy="230832"/>
          </a:xfrm>
          <a:prstGeom prst="rect">
            <a:avLst/>
          </a:prstGeom>
        </p:spPr>
        <p:txBody>
          <a:bodyPr wrap="none">
            <a:spAutoFit/>
          </a:bodyPr>
          <a:lstStyle/>
          <a:p>
            <a:r>
              <a:rPr lang="en-US" sz="900" dirty="0">
                <a:latin typeface="+mj-lt"/>
              </a:rPr>
              <a:t>0%</a:t>
            </a:r>
            <a:endParaRPr lang="bg-BG" sz="900" dirty="0">
              <a:latin typeface="+mj-lt"/>
            </a:endParaRPr>
          </a:p>
        </p:txBody>
      </p:sp>
      <p:sp>
        <p:nvSpPr>
          <p:cNvPr id="192" name="TextBox 191"/>
          <p:cNvSpPr txBox="1"/>
          <p:nvPr/>
        </p:nvSpPr>
        <p:spPr>
          <a:xfrm>
            <a:off x="595290" y="2930674"/>
            <a:ext cx="1941557" cy="553998"/>
          </a:xfrm>
          <a:prstGeom prst="rect">
            <a:avLst/>
          </a:prstGeom>
          <a:noFill/>
        </p:spPr>
        <p:txBody>
          <a:bodyPr wrap="none" rtlCol="0">
            <a:spAutoFit/>
          </a:bodyPr>
          <a:lstStyle/>
          <a:p>
            <a:r>
              <a:rPr lang="en-US" sz="3000" dirty="0">
                <a:latin typeface="+mj-lt"/>
              </a:rPr>
              <a:t>Fun Facts</a:t>
            </a:r>
            <a:endParaRPr lang="id-ID" sz="3000" dirty="0">
              <a:latin typeface="+mj-lt"/>
            </a:endParaRPr>
          </a:p>
        </p:txBody>
      </p:sp>
      <p:sp>
        <p:nvSpPr>
          <p:cNvPr id="194" name="TextBox 34"/>
          <p:cNvSpPr txBox="1"/>
          <p:nvPr/>
        </p:nvSpPr>
        <p:spPr>
          <a:xfrm>
            <a:off x="602790" y="3429000"/>
            <a:ext cx="3867610" cy="81945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en-US" sz="1050" dirty="0"/>
              <a:t>.</a:t>
            </a:r>
            <a:endParaRPr lang="id-ID" sz="1050" dirty="0"/>
          </a:p>
        </p:txBody>
      </p:sp>
      <p:sp>
        <p:nvSpPr>
          <p:cNvPr id="195" name="TextBox 194"/>
          <p:cNvSpPr txBox="1"/>
          <p:nvPr/>
        </p:nvSpPr>
        <p:spPr>
          <a:xfrm>
            <a:off x="746398"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2013</a:t>
            </a:r>
            <a:endParaRPr lang="id-ID" sz="900" dirty="0">
              <a:solidFill>
                <a:schemeClr val="tx1">
                  <a:lumMod val="65000"/>
                  <a:lumOff val="35000"/>
                </a:schemeClr>
              </a:solidFill>
            </a:endParaRPr>
          </a:p>
        </p:txBody>
      </p:sp>
      <p:sp>
        <p:nvSpPr>
          <p:cNvPr id="196" name="TextBox 195"/>
          <p:cNvSpPr txBox="1"/>
          <p:nvPr/>
        </p:nvSpPr>
        <p:spPr>
          <a:xfrm>
            <a:off x="1522005"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2014</a:t>
            </a:r>
            <a:endParaRPr lang="id-ID" sz="900" dirty="0">
              <a:solidFill>
                <a:schemeClr val="tx1">
                  <a:lumMod val="65000"/>
                  <a:lumOff val="35000"/>
                </a:schemeClr>
              </a:solidFill>
            </a:endParaRPr>
          </a:p>
        </p:txBody>
      </p:sp>
      <p:sp>
        <p:nvSpPr>
          <p:cNvPr id="197" name="TextBox 196"/>
          <p:cNvSpPr txBox="1"/>
          <p:nvPr/>
        </p:nvSpPr>
        <p:spPr>
          <a:xfrm>
            <a:off x="2290464"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2015</a:t>
            </a:r>
            <a:endParaRPr lang="id-ID" sz="900" dirty="0">
              <a:solidFill>
                <a:schemeClr val="tx1">
                  <a:lumMod val="65000"/>
                  <a:lumOff val="35000"/>
                </a:schemeClr>
              </a:solidFill>
            </a:endParaRPr>
          </a:p>
        </p:txBody>
      </p:sp>
      <p:pic>
        <p:nvPicPr>
          <p:cNvPr id="49" name="Picture 48">
            <a:extLst>
              <a:ext uri="{FF2B5EF4-FFF2-40B4-BE49-F238E27FC236}">
                <a16:creationId xmlns:a16="http://schemas.microsoft.com/office/drawing/2014/main" id="{A1236864-2AD7-4446-BFA1-98B3114CA79F}"/>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3542739" y="-775379"/>
            <a:ext cx="7986709" cy="7517268"/>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9B67B27-E87A-47EB-9E24-C5963A49C75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rot="2700000">
            <a:off x="3523871" y="3721239"/>
            <a:ext cx="5844556" cy="1983346"/>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5"/>
          <p:cNvSpPr>
            <a:spLocks/>
          </p:cNvSpPr>
          <p:nvPr/>
        </p:nvSpPr>
        <p:spPr bwMode="auto">
          <a:xfrm rot="2700000">
            <a:off x="5388445" y="3723522"/>
            <a:ext cx="4855478" cy="79887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6"/>
          <p:cNvSpPr>
            <a:spLocks/>
          </p:cNvSpPr>
          <p:nvPr/>
        </p:nvSpPr>
        <p:spPr bwMode="auto">
          <a:xfrm rot="2700000">
            <a:off x="6182543" y="3190425"/>
            <a:ext cx="4450854" cy="79887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
          <p:cNvSpPr>
            <a:spLocks/>
          </p:cNvSpPr>
          <p:nvPr/>
        </p:nvSpPr>
        <p:spPr bwMode="auto">
          <a:xfrm rot="2700000">
            <a:off x="7779732" y="6109070"/>
            <a:ext cx="2144157" cy="39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0"/>
          <p:cNvSpPr>
            <a:spLocks/>
          </p:cNvSpPr>
          <p:nvPr/>
        </p:nvSpPr>
        <p:spPr bwMode="auto">
          <a:xfrm rot="2700000">
            <a:off x="5067775" y="5954040"/>
            <a:ext cx="1781033" cy="39597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46" name="Group 45"/>
          <p:cNvGrpSpPr/>
          <p:nvPr/>
        </p:nvGrpSpPr>
        <p:grpSpPr>
          <a:xfrm rot="2700000">
            <a:off x="8399698" y="3464999"/>
            <a:ext cx="2327449" cy="418457"/>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4" name="Oval 15"/>
          <p:cNvSpPr>
            <a:spLocks noChangeArrowheads="1"/>
          </p:cNvSpPr>
          <p:nvPr/>
        </p:nvSpPr>
        <p:spPr bwMode="auto">
          <a:xfrm>
            <a:off x="6351248" y="3533327"/>
            <a:ext cx="2363760" cy="236894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TextBox 46"/>
          <p:cNvSpPr txBox="1"/>
          <p:nvPr/>
        </p:nvSpPr>
        <p:spPr>
          <a:xfrm>
            <a:off x="6583990" y="4208170"/>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171701" y="1625203"/>
            <a:ext cx="4495800" cy="804863"/>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6865145" y="2807494"/>
            <a:ext cx="1213247" cy="401241"/>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3601641" y="5406629"/>
            <a:ext cx="1797844" cy="401241"/>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0"/>
          <p:cNvSpPr>
            <a:spLocks noChangeArrowheads="1"/>
          </p:cNvSpPr>
          <p:nvPr/>
        </p:nvSpPr>
        <p:spPr bwMode="auto">
          <a:xfrm>
            <a:off x="6884195" y="4413647"/>
            <a:ext cx="416719" cy="415529"/>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9" name="Group 18"/>
          <p:cNvGrpSpPr/>
          <p:nvPr/>
        </p:nvGrpSpPr>
        <p:grpSpPr>
          <a:xfrm>
            <a:off x="5592366" y="3451623"/>
            <a:ext cx="2686050" cy="417910"/>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8" name="Group 17"/>
          <p:cNvGrpSpPr/>
          <p:nvPr/>
        </p:nvGrpSpPr>
        <p:grpSpPr>
          <a:xfrm>
            <a:off x="4131469" y="1050132"/>
            <a:ext cx="2349104" cy="422672"/>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6" name="Freeform 13"/>
          <p:cNvSpPr>
            <a:spLocks/>
          </p:cNvSpPr>
          <p:nvPr/>
        </p:nvSpPr>
        <p:spPr bwMode="auto">
          <a:xfrm>
            <a:off x="1926432" y="2425304"/>
            <a:ext cx="4900613" cy="807244"/>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870347" y="3227785"/>
            <a:ext cx="5901929" cy="200263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Oval 16"/>
          <p:cNvSpPr>
            <a:spLocks noChangeArrowheads="1"/>
          </p:cNvSpPr>
          <p:nvPr/>
        </p:nvSpPr>
        <p:spPr bwMode="auto">
          <a:xfrm>
            <a:off x="3164733" y="2022642"/>
            <a:ext cx="2814534" cy="281271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TextBox 20"/>
          <p:cNvSpPr txBox="1"/>
          <p:nvPr/>
        </p:nvSpPr>
        <p:spPr>
          <a:xfrm>
            <a:off x="3337532" y="2980888"/>
            <a:ext cx="2468946" cy="600164"/>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4017201" y="3488257"/>
            <a:ext cx="1109599"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3F72368-CC52-43C5-9B12-0FA0B7F94EF7}"/>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2414692" y="-698402"/>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2963099" y="1367047"/>
            <a:ext cx="2063285" cy="2061953"/>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1" name="TextBox 30"/>
          <p:cNvSpPr txBox="1"/>
          <p:nvPr/>
        </p:nvSpPr>
        <p:spPr>
          <a:xfrm>
            <a:off x="3116136" y="2051601"/>
            <a:ext cx="175721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Mr. </a:t>
            </a:r>
            <a:r>
              <a:rPr lang="en-US" sz="3000" dirty="0" err="1">
                <a:solidFill>
                  <a:schemeClr val="bg2"/>
                </a:solidFill>
                <a:latin typeface="+mj-lt"/>
                <a:ea typeface="Open Sans Light" panose="020B0306030504020204" pitchFamily="34" charset="0"/>
                <a:cs typeface="Open Sans Light" panose="020B0306030504020204" pitchFamily="34" charset="0"/>
              </a:rPr>
              <a:t>Jhon</a:t>
            </a:r>
            <a:endParaRPr lang="en-US" sz="3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3150601" y="2446001"/>
            <a:ext cx="1688283" cy="300082"/>
          </a:xfrm>
          <a:prstGeom prst="rect">
            <a:avLst/>
          </a:prstGeom>
          <a:noFill/>
        </p:spPr>
        <p:txBody>
          <a:bodyPr wrap="non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Founder </a:t>
            </a:r>
            <a:r>
              <a:rPr lang="en-US" sz="1350" dirty="0" err="1">
                <a:solidFill>
                  <a:schemeClr val="bg2"/>
                </a:solidFill>
                <a:ea typeface="Open Sans Light" panose="020B0306030504020204" pitchFamily="34" charset="0"/>
                <a:cs typeface="Open Sans Light" panose="020B0306030504020204" pitchFamily="34" charset="0"/>
              </a:rPr>
              <a:t>Kamsupay</a:t>
            </a:r>
            <a:endParaRPr lang="en-US" sz="1350"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4850866" y="3149615"/>
            <a:ext cx="3770584" cy="553998"/>
          </a:xfrm>
          <a:prstGeom prst="rect">
            <a:avLst/>
          </a:prstGeom>
          <a:noFill/>
        </p:spPr>
        <p:txBody>
          <a:bodyPr wrap="none" rtlCol="0">
            <a:spAutoFit/>
          </a:bodyPr>
          <a:lstStyle/>
          <a:p>
            <a:r>
              <a:rPr lang="en-US" sz="3000" dirty="0">
                <a:latin typeface="+mj-lt"/>
                <a:ea typeface="Open Sans" panose="020B0606030504020204" pitchFamily="34" charset="0"/>
                <a:cs typeface="Open Sans" panose="020B0606030504020204" pitchFamily="34" charset="0"/>
              </a:rPr>
              <a:t>Welcome Message</a:t>
            </a:r>
            <a:endParaRPr lang="id-ID" sz="3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4865007" y="3588247"/>
            <a:ext cx="3546116" cy="1788951"/>
          </a:xfrm>
          <a:prstGeom prst="rect">
            <a:avLst/>
          </a:prstGeom>
        </p:spPr>
        <p:txBody>
          <a:bodyPr wrap="square">
            <a:spAutoFit/>
          </a:bodyPr>
          <a:lstStyle/>
          <a:p>
            <a:pPr algn="just">
              <a:lnSpc>
                <a:spcPct val="150000"/>
              </a:lnSpc>
            </a:pPr>
            <a:r>
              <a:rPr lang="id-ID" sz="1050" i="1" dirty="0"/>
              <a:t>Suitable for all categories </a:t>
            </a:r>
            <a:r>
              <a:rPr lang="id-ID" sz="1050" dirty="0"/>
              <a:t>business and personal presentation, eaque ipsa quae ab illo inventore veritatis et quasi architecto </a:t>
            </a:r>
          </a:p>
          <a:p>
            <a:pPr algn="just">
              <a:lnSpc>
                <a:spcPct val="150000"/>
              </a:lnSpc>
            </a:pP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28190" y="3567919"/>
            <a:ext cx="2214068" cy="646331"/>
          </a:xfrm>
          <a:prstGeom prst="rect">
            <a:avLst/>
          </a:prstGeom>
          <a:noFill/>
        </p:spPr>
        <p:txBody>
          <a:bodyPr wrap="none" rtlCol="0">
            <a:spAutoFit/>
          </a:bodyPr>
          <a:lstStyle/>
          <a:p>
            <a:r>
              <a:rPr lang="en-US" sz="3600" dirty="0">
                <a:latin typeface="+mj-lt"/>
              </a:rPr>
              <a:t>About Us</a:t>
            </a:r>
          </a:p>
        </p:txBody>
      </p:sp>
      <p:sp>
        <p:nvSpPr>
          <p:cNvPr id="7" name="Rectangle 6"/>
          <p:cNvSpPr/>
          <p:nvPr/>
        </p:nvSpPr>
        <p:spPr>
          <a:xfrm>
            <a:off x="4828190" y="4062029"/>
            <a:ext cx="4067150" cy="1304203"/>
          </a:xfrm>
          <a:prstGeom prst="rect">
            <a:avLst/>
          </a:prstGeom>
        </p:spPr>
        <p:txBody>
          <a:bodyPr wrap="square">
            <a:spAutoFit/>
          </a:bodyPr>
          <a:lstStyle/>
          <a:p>
            <a:pPr>
              <a:lnSpc>
                <a:spcPct val="150000"/>
              </a:lnSpc>
            </a:pPr>
            <a:r>
              <a:rPr lang="id-ID" sz="1050" dirty="0"/>
              <a:t>Suitable for all categories business and personal presentation, eaque ipsa quae ab illo inventore veritatis et quasi architecto beatae vitae dicta sunt explicabo. Suitable for all categories business and personal presentation.</a:t>
            </a:r>
          </a:p>
        </p:txBody>
      </p:sp>
      <p:pic>
        <p:nvPicPr>
          <p:cNvPr id="5" name="Picture 4">
            <a:extLst>
              <a:ext uri="{FF2B5EF4-FFF2-40B4-BE49-F238E27FC236}">
                <a16:creationId xmlns:a16="http://schemas.microsoft.com/office/drawing/2014/main" id="{19434783-B705-4FCE-A589-216F815001BD}"/>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114300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526906" y="4666444"/>
            <a:ext cx="685800" cy="685800"/>
          </a:xfrm>
          <a:prstGeom prst="ellipse">
            <a:avLst/>
          </a:prstGeom>
          <a:solidFill>
            <a:schemeClr val="accent1"/>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43"/>
          <p:cNvSpPr>
            <a:spLocks/>
          </p:cNvSpPr>
          <p:nvPr/>
        </p:nvSpPr>
        <p:spPr bwMode="auto">
          <a:xfrm>
            <a:off x="3307620" y="4666444"/>
            <a:ext cx="685800" cy="685800"/>
          </a:xfrm>
          <a:prstGeom prst="ellipse">
            <a:avLst/>
          </a:prstGeom>
          <a:solidFill>
            <a:schemeClr val="accent2"/>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3"/>
          <p:cNvSpPr>
            <a:spLocks/>
          </p:cNvSpPr>
          <p:nvPr/>
        </p:nvSpPr>
        <p:spPr bwMode="auto">
          <a:xfrm>
            <a:off x="6134388" y="4666444"/>
            <a:ext cx="685800" cy="685800"/>
          </a:xfrm>
          <a:prstGeom prst="ellipse">
            <a:avLst/>
          </a:prstGeom>
          <a:solidFill>
            <a:schemeClr val="accent3"/>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690808" y="4850528"/>
            <a:ext cx="357996" cy="29242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6"/>
          <p:cNvSpPr>
            <a:spLocks noEditPoints="1"/>
          </p:cNvSpPr>
          <p:nvPr/>
        </p:nvSpPr>
        <p:spPr bwMode="auto">
          <a:xfrm>
            <a:off x="3471522" y="4817742"/>
            <a:ext cx="357996" cy="357996"/>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9" name="Freeform 112"/>
          <p:cNvSpPr>
            <a:spLocks noEditPoints="1"/>
          </p:cNvSpPr>
          <p:nvPr/>
        </p:nvSpPr>
        <p:spPr bwMode="auto">
          <a:xfrm>
            <a:off x="6298290" y="4818628"/>
            <a:ext cx="357996" cy="35622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0" name="TextBox 29"/>
          <p:cNvSpPr txBox="1"/>
          <p:nvPr/>
        </p:nvSpPr>
        <p:spPr>
          <a:xfrm>
            <a:off x="1254412" y="4540144"/>
            <a:ext cx="809837" cy="300082"/>
          </a:xfrm>
          <a:prstGeom prst="rect">
            <a:avLst/>
          </a:prstGeom>
          <a:noFill/>
        </p:spPr>
        <p:txBody>
          <a:bodyPr wrap="none" rtlCol="0">
            <a:spAutoFit/>
          </a:bodyPr>
          <a:lstStyle/>
          <a:p>
            <a:r>
              <a:rPr lang="id-ID" sz="1350" dirty="0">
                <a:latin typeface="+mj-lt"/>
              </a:rPr>
              <a:t>Trusted</a:t>
            </a:r>
          </a:p>
        </p:txBody>
      </p:sp>
      <p:sp>
        <p:nvSpPr>
          <p:cNvPr id="31" name="TextBox 30"/>
          <p:cNvSpPr txBox="1"/>
          <p:nvPr/>
        </p:nvSpPr>
        <p:spPr>
          <a:xfrm>
            <a:off x="1254411"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2" name="TextBox 31"/>
          <p:cNvSpPr txBox="1"/>
          <p:nvPr/>
        </p:nvSpPr>
        <p:spPr>
          <a:xfrm>
            <a:off x="4062179" y="4540144"/>
            <a:ext cx="1045479" cy="300082"/>
          </a:xfrm>
          <a:prstGeom prst="rect">
            <a:avLst/>
          </a:prstGeom>
          <a:noFill/>
        </p:spPr>
        <p:txBody>
          <a:bodyPr wrap="none" rtlCol="0">
            <a:spAutoFit/>
          </a:bodyPr>
          <a:lstStyle/>
          <a:p>
            <a:r>
              <a:rPr lang="id-ID" sz="1350" dirty="0">
                <a:latin typeface="+mj-lt"/>
              </a:rPr>
              <a:t>Innovative</a:t>
            </a:r>
          </a:p>
        </p:txBody>
      </p:sp>
      <p:sp>
        <p:nvSpPr>
          <p:cNvPr id="33" name="TextBox 32"/>
          <p:cNvSpPr txBox="1"/>
          <p:nvPr/>
        </p:nvSpPr>
        <p:spPr>
          <a:xfrm>
            <a:off x="4062178"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4" name="TextBox 33"/>
          <p:cNvSpPr txBox="1"/>
          <p:nvPr/>
        </p:nvSpPr>
        <p:spPr>
          <a:xfrm>
            <a:off x="6886176" y="4540144"/>
            <a:ext cx="824265" cy="300082"/>
          </a:xfrm>
          <a:prstGeom prst="rect">
            <a:avLst/>
          </a:prstGeom>
          <a:noFill/>
        </p:spPr>
        <p:txBody>
          <a:bodyPr wrap="none" rtlCol="0">
            <a:spAutoFit/>
          </a:bodyPr>
          <a:lstStyle/>
          <a:p>
            <a:r>
              <a:rPr lang="id-ID" sz="1350" dirty="0">
                <a:latin typeface="+mj-lt"/>
              </a:rPr>
              <a:t>Popular</a:t>
            </a:r>
          </a:p>
        </p:txBody>
      </p:sp>
      <p:sp>
        <p:nvSpPr>
          <p:cNvPr id="35" name="TextBox 34"/>
          <p:cNvSpPr txBox="1"/>
          <p:nvPr/>
        </p:nvSpPr>
        <p:spPr>
          <a:xfrm>
            <a:off x="6886175"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6" name="TextBox 35"/>
          <p:cNvSpPr txBox="1"/>
          <p:nvPr/>
        </p:nvSpPr>
        <p:spPr>
          <a:xfrm>
            <a:off x="3405657" y="3945046"/>
            <a:ext cx="2332691" cy="553998"/>
          </a:xfrm>
          <a:prstGeom prst="rect">
            <a:avLst/>
          </a:prstGeom>
          <a:noFill/>
        </p:spPr>
        <p:txBody>
          <a:bodyPr wrap="none" rtlCol="0">
            <a:spAutoFit/>
          </a:bodyPr>
          <a:lstStyle/>
          <a:p>
            <a:pPr algn="ctr"/>
            <a:r>
              <a:rPr lang="en-US" sz="3000" dirty="0">
                <a:latin typeface="+mj-lt"/>
              </a:rPr>
              <a:t>Our Mission</a:t>
            </a:r>
          </a:p>
        </p:txBody>
      </p:sp>
      <p:pic>
        <p:nvPicPr>
          <p:cNvPr id="16" name="Picture 15">
            <a:extLst>
              <a:ext uri="{FF2B5EF4-FFF2-40B4-BE49-F238E27FC236}">
                <a16:creationId xmlns:a16="http://schemas.microsoft.com/office/drawing/2014/main" id="{DC5098E6-0EEC-445D-9DB8-4168238E3E82}"/>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1226800" cy="3847105"/>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7650959" y="2906578"/>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0"/>
          <p:cNvSpPr>
            <a:spLocks/>
          </p:cNvSpPr>
          <p:nvPr/>
        </p:nvSpPr>
        <p:spPr bwMode="auto">
          <a:xfrm rot="10800000">
            <a:off x="5876928" y="3084390"/>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0"/>
          <p:cNvSpPr>
            <a:spLocks/>
          </p:cNvSpPr>
          <p:nvPr/>
        </p:nvSpPr>
        <p:spPr bwMode="auto">
          <a:xfrm>
            <a:off x="4138051" y="2945437"/>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299573" y="2944759"/>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89556" y="2819573"/>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676909" y="3176533"/>
            <a:ext cx="685800" cy="685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2585468" y="317653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4409173" y="3176533"/>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121006" y="317653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 name="Group 1"/>
          <p:cNvGrpSpPr/>
          <p:nvPr/>
        </p:nvGrpSpPr>
        <p:grpSpPr>
          <a:xfrm>
            <a:off x="172254" y="3102196"/>
            <a:ext cx="1595221" cy="861896"/>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 name="Group 3"/>
          <p:cNvGrpSpPr/>
          <p:nvPr/>
        </p:nvGrpSpPr>
        <p:grpSpPr>
          <a:xfrm>
            <a:off x="4138051" y="3059738"/>
            <a:ext cx="1010840" cy="1029891"/>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 name="Group 2"/>
          <p:cNvGrpSpPr/>
          <p:nvPr/>
        </p:nvGrpSpPr>
        <p:grpSpPr>
          <a:xfrm>
            <a:off x="2082271" y="3163389"/>
            <a:ext cx="1532164" cy="92588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 name="Group 5"/>
          <p:cNvGrpSpPr/>
          <p:nvPr/>
        </p:nvGrpSpPr>
        <p:grpSpPr>
          <a:xfrm>
            <a:off x="6040044" y="2945087"/>
            <a:ext cx="1010840" cy="1029891"/>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5" name="TextBox 54"/>
          <p:cNvSpPr txBox="1"/>
          <p:nvPr/>
        </p:nvSpPr>
        <p:spPr>
          <a:xfrm>
            <a:off x="766375" y="3392476"/>
            <a:ext cx="506870" cy="276999"/>
          </a:xfrm>
          <a:prstGeom prst="rect">
            <a:avLst/>
          </a:prstGeom>
          <a:noFill/>
        </p:spPr>
        <p:txBody>
          <a:bodyPr wrap="none" rtlCol="0">
            <a:spAutoFit/>
          </a:bodyPr>
          <a:lstStyle/>
          <a:p>
            <a:pPr algn="ctr"/>
            <a:r>
              <a:rPr lang="en-US" sz="1200" dirty="0">
                <a:solidFill>
                  <a:schemeClr val="bg2"/>
                </a:solidFill>
                <a:latin typeface="+mj-lt"/>
              </a:rPr>
              <a:t>2013</a:t>
            </a:r>
            <a:endParaRPr lang="id-ID" sz="1200" dirty="0">
              <a:solidFill>
                <a:schemeClr val="bg2"/>
              </a:solidFill>
              <a:latin typeface="+mj-lt"/>
            </a:endParaRPr>
          </a:p>
        </p:txBody>
      </p:sp>
      <p:sp>
        <p:nvSpPr>
          <p:cNvPr id="56" name="TextBox 55"/>
          <p:cNvSpPr txBox="1"/>
          <p:nvPr/>
        </p:nvSpPr>
        <p:spPr>
          <a:xfrm>
            <a:off x="2671729" y="3392476"/>
            <a:ext cx="513282" cy="276999"/>
          </a:xfrm>
          <a:prstGeom prst="rect">
            <a:avLst/>
          </a:prstGeom>
          <a:noFill/>
        </p:spPr>
        <p:txBody>
          <a:bodyPr wrap="none" rtlCol="0">
            <a:spAutoFit/>
          </a:bodyPr>
          <a:lstStyle/>
          <a:p>
            <a:pPr algn="ctr"/>
            <a:r>
              <a:rPr lang="en-US" sz="1200" dirty="0">
                <a:solidFill>
                  <a:schemeClr val="bg2"/>
                </a:solidFill>
                <a:latin typeface="+mj-lt"/>
              </a:rPr>
              <a:t>2014</a:t>
            </a:r>
            <a:endParaRPr lang="id-ID" sz="1200" dirty="0">
              <a:solidFill>
                <a:schemeClr val="bg2"/>
              </a:solidFill>
              <a:latin typeface="+mj-lt"/>
            </a:endParaRPr>
          </a:p>
        </p:txBody>
      </p:sp>
      <p:sp>
        <p:nvSpPr>
          <p:cNvPr id="57" name="TextBox 56"/>
          <p:cNvSpPr txBox="1"/>
          <p:nvPr/>
        </p:nvSpPr>
        <p:spPr>
          <a:xfrm>
            <a:off x="4495433" y="3392476"/>
            <a:ext cx="513282" cy="276999"/>
          </a:xfrm>
          <a:prstGeom prst="rect">
            <a:avLst/>
          </a:prstGeom>
          <a:noFill/>
        </p:spPr>
        <p:txBody>
          <a:bodyPr wrap="none" rtlCol="0">
            <a:spAutoFit/>
          </a:bodyPr>
          <a:lstStyle/>
          <a:p>
            <a:pPr algn="ctr"/>
            <a:r>
              <a:rPr lang="en-US" sz="1200" dirty="0">
                <a:solidFill>
                  <a:schemeClr val="bg2"/>
                </a:solidFill>
                <a:latin typeface="+mj-lt"/>
              </a:rPr>
              <a:t>2015</a:t>
            </a:r>
            <a:endParaRPr lang="id-ID" sz="1200" dirty="0">
              <a:solidFill>
                <a:schemeClr val="bg2"/>
              </a:solidFill>
              <a:latin typeface="+mj-lt"/>
            </a:endParaRPr>
          </a:p>
        </p:txBody>
      </p:sp>
      <p:sp>
        <p:nvSpPr>
          <p:cNvPr id="58" name="TextBox 57"/>
          <p:cNvSpPr txBox="1"/>
          <p:nvPr/>
        </p:nvSpPr>
        <p:spPr>
          <a:xfrm>
            <a:off x="6205662" y="3392476"/>
            <a:ext cx="516488" cy="276999"/>
          </a:xfrm>
          <a:prstGeom prst="rect">
            <a:avLst/>
          </a:prstGeom>
          <a:noFill/>
        </p:spPr>
        <p:txBody>
          <a:bodyPr wrap="none" rtlCol="0">
            <a:spAutoFit/>
          </a:bodyPr>
          <a:lstStyle/>
          <a:p>
            <a:pPr algn="ctr"/>
            <a:r>
              <a:rPr lang="en-US" sz="1200" dirty="0">
                <a:solidFill>
                  <a:schemeClr val="bg2"/>
                </a:solidFill>
                <a:latin typeface="+mj-lt"/>
              </a:rPr>
              <a:t>2016</a:t>
            </a:r>
            <a:endParaRPr lang="id-ID" sz="1200" dirty="0">
              <a:solidFill>
                <a:schemeClr val="bg2"/>
              </a:solidFill>
              <a:latin typeface="+mj-lt"/>
            </a:endParaRPr>
          </a:p>
        </p:txBody>
      </p:sp>
      <p:sp>
        <p:nvSpPr>
          <p:cNvPr id="68" name="Oval 67"/>
          <p:cNvSpPr/>
          <p:nvPr/>
        </p:nvSpPr>
        <p:spPr>
          <a:xfrm>
            <a:off x="7847414" y="3185377"/>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0" name="Group 9"/>
          <p:cNvGrpSpPr/>
          <p:nvPr/>
        </p:nvGrpSpPr>
        <p:grpSpPr>
          <a:xfrm>
            <a:off x="7448493" y="3125208"/>
            <a:ext cx="1517328" cy="92588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74" name="TextBox 73"/>
          <p:cNvSpPr txBox="1"/>
          <p:nvPr/>
        </p:nvSpPr>
        <p:spPr>
          <a:xfrm>
            <a:off x="598996"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5" name="Rectangle 74"/>
          <p:cNvSpPr/>
          <p:nvPr/>
        </p:nvSpPr>
        <p:spPr>
          <a:xfrm>
            <a:off x="265023"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6" name="TextBox 75"/>
          <p:cNvSpPr txBox="1"/>
          <p:nvPr/>
        </p:nvSpPr>
        <p:spPr>
          <a:xfrm>
            <a:off x="250461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7" name="Rectangle 76"/>
          <p:cNvSpPr/>
          <p:nvPr/>
        </p:nvSpPr>
        <p:spPr>
          <a:xfrm>
            <a:off x="2170639"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8" name="TextBox 77"/>
          <p:cNvSpPr txBox="1"/>
          <p:nvPr/>
        </p:nvSpPr>
        <p:spPr>
          <a:xfrm>
            <a:off x="433712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9" name="Rectangle 78"/>
          <p:cNvSpPr/>
          <p:nvPr/>
        </p:nvSpPr>
        <p:spPr>
          <a:xfrm>
            <a:off x="4057206"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0" name="TextBox 79"/>
          <p:cNvSpPr txBox="1"/>
          <p:nvPr/>
        </p:nvSpPr>
        <p:spPr>
          <a:xfrm>
            <a:off x="6070033" y="4177650"/>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1" name="Rectangle 80"/>
          <p:cNvSpPr/>
          <p:nvPr/>
        </p:nvSpPr>
        <p:spPr>
          <a:xfrm>
            <a:off x="5736061" y="4359516"/>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2" name="TextBox 81"/>
          <p:cNvSpPr txBox="1"/>
          <p:nvPr/>
        </p:nvSpPr>
        <p:spPr>
          <a:xfrm>
            <a:off x="7802944"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3" name="Rectangle 82"/>
          <p:cNvSpPr/>
          <p:nvPr/>
        </p:nvSpPr>
        <p:spPr>
          <a:xfrm>
            <a:off x="7468972"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93" name="TextBox 92"/>
          <p:cNvSpPr txBox="1"/>
          <p:nvPr/>
        </p:nvSpPr>
        <p:spPr>
          <a:xfrm>
            <a:off x="7939020" y="3388872"/>
            <a:ext cx="503664" cy="276999"/>
          </a:xfrm>
          <a:prstGeom prst="rect">
            <a:avLst/>
          </a:prstGeom>
          <a:noFill/>
        </p:spPr>
        <p:txBody>
          <a:bodyPr wrap="none" rtlCol="0">
            <a:spAutoFit/>
          </a:bodyPr>
          <a:lstStyle/>
          <a:p>
            <a:pPr algn="ctr"/>
            <a:r>
              <a:rPr lang="en-US" sz="1200" dirty="0">
                <a:solidFill>
                  <a:schemeClr val="bg2"/>
                </a:solidFill>
                <a:latin typeface="+mj-lt"/>
              </a:rPr>
              <a:t>2017</a:t>
            </a:r>
            <a:endParaRPr lang="id-ID" sz="12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4305016" y="2244852"/>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4" name="Oval 13"/>
          <p:cNvSpPr/>
          <p:nvPr/>
        </p:nvSpPr>
        <p:spPr>
          <a:xfrm rot="2700000">
            <a:off x="4727342" y="2564131"/>
            <a:ext cx="974944" cy="9749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 name="Group 5"/>
          <p:cNvGrpSpPr/>
          <p:nvPr/>
        </p:nvGrpSpPr>
        <p:grpSpPr>
          <a:xfrm>
            <a:off x="4267920" y="2174687"/>
            <a:ext cx="1420361" cy="1315737"/>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20" name="Freeform 11"/>
          <p:cNvSpPr>
            <a:spLocks/>
          </p:cNvSpPr>
          <p:nvPr/>
        </p:nvSpPr>
        <p:spPr bwMode="auto">
          <a:xfrm rot="2700000">
            <a:off x="775224" y="2012002"/>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23" name="Oval 22"/>
          <p:cNvSpPr/>
          <p:nvPr/>
        </p:nvSpPr>
        <p:spPr>
          <a:xfrm rot="2700000">
            <a:off x="1036403" y="2564131"/>
            <a:ext cx="974944" cy="9749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Freeform 20"/>
          <p:cNvSpPr>
            <a:spLocks/>
          </p:cNvSpPr>
          <p:nvPr/>
        </p:nvSpPr>
        <p:spPr bwMode="auto">
          <a:xfrm rot="13500000">
            <a:off x="4545176" y="3914023"/>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6" name="Oval 45"/>
          <p:cNvSpPr/>
          <p:nvPr/>
        </p:nvSpPr>
        <p:spPr>
          <a:xfrm rot="2700000">
            <a:off x="4727342" y="4199833"/>
            <a:ext cx="974944" cy="9749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 name="Group 4"/>
          <p:cNvGrpSpPr/>
          <p:nvPr/>
        </p:nvGrpSpPr>
        <p:grpSpPr>
          <a:xfrm>
            <a:off x="4908806" y="3843857"/>
            <a:ext cx="884200" cy="1823217"/>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50" name="Freeform 11"/>
          <p:cNvSpPr>
            <a:spLocks/>
          </p:cNvSpPr>
          <p:nvPr/>
        </p:nvSpPr>
        <p:spPr bwMode="auto">
          <a:xfrm rot="13500000">
            <a:off x="766693" y="3841371"/>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3" name="Oval 52"/>
          <p:cNvSpPr/>
          <p:nvPr/>
        </p:nvSpPr>
        <p:spPr>
          <a:xfrm rot="2700000">
            <a:off x="1036403" y="4199833"/>
            <a:ext cx="974944" cy="9749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4" name="Group 3"/>
          <p:cNvGrpSpPr/>
          <p:nvPr/>
        </p:nvGrpSpPr>
        <p:grpSpPr>
          <a:xfrm>
            <a:off x="835238" y="4354551"/>
            <a:ext cx="1296231" cy="1274878"/>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61" name="Freeform 6"/>
          <p:cNvSpPr>
            <a:spLocks noEditPoints="1"/>
          </p:cNvSpPr>
          <p:nvPr/>
        </p:nvSpPr>
        <p:spPr bwMode="auto">
          <a:xfrm>
            <a:off x="1308529" y="4468380"/>
            <a:ext cx="419207" cy="419207"/>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2" name="Freeform 16"/>
          <p:cNvSpPr>
            <a:spLocks noEditPoints="1"/>
          </p:cNvSpPr>
          <p:nvPr/>
        </p:nvSpPr>
        <p:spPr bwMode="auto">
          <a:xfrm>
            <a:off x="5024067" y="4468380"/>
            <a:ext cx="342422" cy="419207"/>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3" name="Freeform 24"/>
          <p:cNvSpPr>
            <a:spLocks noEditPoints="1"/>
          </p:cNvSpPr>
          <p:nvPr/>
        </p:nvSpPr>
        <p:spPr bwMode="auto">
          <a:xfrm>
            <a:off x="1308529" y="2829556"/>
            <a:ext cx="419207" cy="41920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4" name="Freeform 42"/>
          <p:cNvSpPr>
            <a:spLocks noEditPoints="1"/>
          </p:cNvSpPr>
          <p:nvPr/>
        </p:nvSpPr>
        <p:spPr bwMode="auto">
          <a:xfrm>
            <a:off x="4985674" y="2829556"/>
            <a:ext cx="419207" cy="419207"/>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grpSp>
        <p:nvGrpSpPr>
          <p:cNvPr id="3" name="Group 2"/>
          <p:cNvGrpSpPr/>
          <p:nvPr/>
        </p:nvGrpSpPr>
        <p:grpSpPr>
          <a:xfrm>
            <a:off x="797839" y="2752318"/>
            <a:ext cx="1349664" cy="748541"/>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73" name="TextBox 72"/>
          <p:cNvSpPr txBox="1"/>
          <p:nvPr/>
        </p:nvSpPr>
        <p:spPr>
          <a:xfrm>
            <a:off x="2422618" y="2616013"/>
            <a:ext cx="699230" cy="276999"/>
          </a:xfrm>
          <a:prstGeom prst="rect">
            <a:avLst/>
          </a:prstGeom>
          <a:noFill/>
        </p:spPr>
        <p:txBody>
          <a:bodyPr wrap="none" rtlCol="0">
            <a:spAutoFit/>
          </a:bodyPr>
          <a:lstStyle/>
          <a:p>
            <a:r>
              <a:rPr lang="id-ID" sz="1200" dirty="0">
                <a:latin typeface="+mj-lt"/>
              </a:rPr>
              <a:t>Secure</a:t>
            </a:r>
          </a:p>
        </p:txBody>
      </p:sp>
      <p:sp>
        <p:nvSpPr>
          <p:cNvPr id="74" name="Rectangle 73"/>
          <p:cNvSpPr/>
          <p:nvPr/>
        </p:nvSpPr>
        <p:spPr>
          <a:xfrm>
            <a:off x="242261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5" name="TextBox 74"/>
          <p:cNvSpPr txBox="1"/>
          <p:nvPr/>
        </p:nvSpPr>
        <p:spPr>
          <a:xfrm>
            <a:off x="2422619" y="4364146"/>
            <a:ext cx="857927" cy="276999"/>
          </a:xfrm>
          <a:prstGeom prst="rect">
            <a:avLst/>
          </a:prstGeom>
          <a:noFill/>
        </p:spPr>
        <p:txBody>
          <a:bodyPr wrap="none" rtlCol="0">
            <a:spAutoFit/>
          </a:bodyPr>
          <a:lstStyle/>
          <a:p>
            <a:r>
              <a:rPr lang="id-ID" sz="1200" dirty="0">
                <a:latin typeface="+mj-lt"/>
              </a:rPr>
              <a:t>Strategic</a:t>
            </a:r>
          </a:p>
        </p:txBody>
      </p:sp>
      <p:sp>
        <p:nvSpPr>
          <p:cNvPr id="76" name="Rectangle 75"/>
          <p:cNvSpPr/>
          <p:nvPr/>
        </p:nvSpPr>
        <p:spPr>
          <a:xfrm>
            <a:off x="242261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7" name="TextBox 76"/>
          <p:cNvSpPr txBox="1"/>
          <p:nvPr/>
        </p:nvSpPr>
        <p:spPr>
          <a:xfrm>
            <a:off x="6145008" y="2616013"/>
            <a:ext cx="1010213" cy="276999"/>
          </a:xfrm>
          <a:prstGeom prst="rect">
            <a:avLst/>
          </a:prstGeom>
          <a:noFill/>
        </p:spPr>
        <p:txBody>
          <a:bodyPr wrap="none" rtlCol="0">
            <a:spAutoFit/>
          </a:bodyPr>
          <a:lstStyle/>
          <a:p>
            <a:r>
              <a:rPr lang="id-ID" sz="1200" dirty="0">
                <a:latin typeface="+mj-lt"/>
              </a:rPr>
              <a:t>Networking</a:t>
            </a:r>
          </a:p>
        </p:txBody>
      </p:sp>
      <p:sp>
        <p:nvSpPr>
          <p:cNvPr id="78" name="Rectangle 77"/>
          <p:cNvSpPr/>
          <p:nvPr/>
        </p:nvSpPr>
        <p:spPr>
          <a:xfrm>
            <a:off x="614500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9" name="TextBox 78"/>
          <p:cNvSpPr txBox="1"/>
          <p:nvPr/>
        </p:nvSpPr>
        <p:spPr>
          <a:xfrm>
            <a:off x="6145009" y="4364146"/>
            <a:ext cx="891591" cy="276999"/>
          </a:xfrm>
          <a:prstGeom prst="rect">
            <a:avLst/>
          </a:prstGeom>
          <a:noFill/>
        </p:spPr>
        <p:txBody>
          <a:bodyPr wrap="none" rtlCol="0">
            <a:spAutoFit/>
          </a:bodyPr>
          <a:lstStyle/>
          <a:p>
            <a:r>
              <a:rPr lang="id-ID" sz="1200" dirty="0">
                <a:latin typeface="+mj-lt"/>
              </a:rPr>
              <a:t>Best offer</a:t>
            </a:r>
          </a:p>
        </p:txBody>
      </p:sp>
      <p:sp>
        <p:nvSpPr>
          <p:cNvPr id="80" name="Rectangle 79"/>
          <p:cNvSpPr/>
          <p:nvPr/>
        </p:nvSpPr>
        <p:spPr>
          <a:xfrm>
            <a:off x="614500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978935"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3" name="TextBox 23"/>
          <p:cNvSpPr txBox="1"/>
          <p:nvPr/>
        </p:nvSpPr>
        <p:spPr>
          <a:xfrm>
            <a:off x="1102580"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260084"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5" name="Straight Connector 24"/>
          <p:cNvCxnSpPr/>
          <p:nvPr/>
        </p:nvCxnSpPr>
        <p:spPr>
          <a:xfrm>
            <a:off x="1542515"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783530"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7" name="TextBox 23"/>
          <p:cNvSpPr txBox="1"/>
          <p:nvPr/>
        </p:nvSpPr>
        <p:spPr>
          <a:xfrm>
            <a:off x="3907175"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4064679"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9" name="Straight Connector 28"/>
          <p:cNvCxnSpPr/>
          <p:nvPr/>
        </p:nvCxnSpPr>
        <p:spPr>
          <a:xfrm>
            <a:off x="4347110"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711769"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31" name="TextBox 23"/>
          <p:cNvSpPr txBox="1"/>
          <p:nvPr/>
        </p:nvSpPr>
        <p:spPr>
          <a:xfrm>
            <a:off x="6835414"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992918"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33" name="Straight Connector 32"/>
          <p:cNvCxnSpPr/>
          <p:nvPr/>
        </p:nvCxnSpPr>
        <p:spPr>
          <a:xfrm>
            <a:off x="7275349"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5F82D723-0E02-4288-AD37-77FBCF2386C3}"/>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0" name="Picture 19">
            <a:extLst>
              <a:ext uri="{FF2B5EF4-FFF2-40B4-BE49-F238E27FC236}">
                <a16:creationId xmlns:a16="http://schemas.microsoft.com/office/drawing/2014/main" id="{2B8EC0C6-17BF-4CCB-8282-F4840553E5BB}"/>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1" name="Picture 20">
            <a:extLst>
              <a:ext uri="{FF2B5EF4-FFF2-40B4-BE49-F238E27FC236}">
                <a16:creationId xmlns:a16="http://schemas.microsoft.com/office/drawing/2014/main" id="{D700D7A1-3370-4893-B0C8-A5B01D3D569A}"/>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500"/>
                            </p:stCondLst>
                            <p:childTnLst>
                              <p:par>
                                <p:cTn id="15" presetID="16" presetClass="entr" presetSubtype="37"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16" presetClass="entr" presetSubtype="37"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barn(outVertical)">
                                      <p:cBhvr>
                                        <p:cTn id="20" dur="500"/>
                                        <p:tgtEl>
                                          <p:spTgt spid="29"/>
                                        </p:tgtEl>
                                      </p:cBhvr>
                                    </p:animEffect>
                                  </p:childTnLst>
                                </p:cTn>
                              </p:par>
                              <p:par>
                                <p:cTn id="21" presetID="16" presetClass="entr" presetSubtype="37"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outVertical)">
                                      <p:cBhvr>
                                        <p:cTn id="23" dur="500"/>
                                        <p:tgtEl>
                                          <p:spTgt spid="3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529671" y="1645680"/>
            <a:ext cx="2233083" cy="3853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2400" dirty="0">
                <a:latin typeface="+mj-lt"/>
              </a:rPr>
              <a:t>Selena </a:t>
            </a:r>
            <a:r>
              <a:rPr lang="en-US" sz="2400" dirty="0" err="1">
                <a:latin typeface="+mj-lt"/>
              </a:rPr>
              <a:t>Gemes</a:t>
            </a:r>
            <a:endParaRPr sz="2400" dirty="0">
              <a:latin typeface="+mj-lt"/>
            </a:endParaRPr>
          </a:p>
        </p:txBody>
      </p:sp>
      <p:sp>
        <p:nvSpPr>
          <p:cNvPr id="7" name="Shape 515"/>
          <p:cNvSpPr/>
          <p:nvPr/>
        </p:nvSpPr>
        <p:spPr>
          <a:xfrm>
            <a:off x="529671" y="1978521"/>
            <a:ext cx="1048464" cy="246898"/>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050" dirty="0">
                <a:solidFill>
                  <a:schemeClr val="tx1"/>
                </a:solidFill>
                <a:latin typeface="+mn-lt"/>
              </a:rPr>
              <a:t>Project Manager</a:t>
            </a:r>
          </a:p>
        </p:txBody>
      </p:sp>
      <p:sp>
        <p:nvSpPr>
          <p:cNvPr id="8" name="Shape 517"/>
          <p:cNvSpPr/>
          <p:nvPr/>
        </p:nvSpPr>
        <p:spPr>
          <a:xfrm>
            <a:off x="560686" y="2375861"/>
            <a:ext cx="3242388" cy="830997"/>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900" dirty="0">
                <a:solidFill>
                  <a:schemeClr val="tx1"/>
                </a:solidFill>
                <a:latin typeface="+mn-lt"/>
              </a:rPr>
              <a:t>Suitable for all categories business and personal presentation</a:t>
            </a:r>
            <a:r>
              <a:rPr lang="id-ID" sz="900" b="1" dirty="0">
                <a:solidFill>
                  <a:schemeClr val="tx1"/>
                </a:solidFill>
                <a:latin typeface="+mn-lt"/>
              </a:rPr>
              <a:t>,</a:t>
            </a:r>
            <a:r>
              <a:rPr lang="id-ID" sz="900" dirty="0">
                <a:solidFill>
                  <a:schemeClr val="tx1"/>
                </a:solidFill>
                <a:latin typeface="+mn-lt"/>
              </a:rPr>
              <a:t> eaque ipsa quae ab illo inventore veritatis et quasi architecto beatae vitae dicta sunt explicabo. Suitable for all categories </a:t>
            </a:r>
            <a:r>
              <a:rPr lang="id-ID" sz="900" b="1" dirty="0">
                <a:solidFill>
                  <a:schemeClr val="tx1"/>
                </a:solidFill>
                <a:latin typeface="+mn-lt"/>
              </a:rPr>
              <a:t>business</a:t>
            </a:r>
            <a:r>
              <a:rPr lang="id-ID" sz="900" dirty="0">
                <a:solidFill>
                  <a:schemeClr val="tx1"/>
                </a:solidFill>
                <a:latin typeface="+mn-lt"/>
              </a:rPr>
              <a:t> and </a:t>
            </a:r>
            <a:r>
              <a:rPr lang="id-ID" sz="900" b="1" dirty="0">
                <a:solidFill>
                  <a:schemeClr val="tx1"/>
                </a:solidFill>
                <a:latin typeface="+mn-lt"/>
              </a:rPr>
              <a:t>personal presentation.</a:t>
            </a:r>
            <a:endParaRPr lang="id-ID" sz="900" dirty="0">
              <a:solidFill>
                <a:schemeClr val="tx1"/>
              </a:solidFill>
              <a:latin typeface="+mn-lt"/>
            </a:endParaRPr>
          </a:p>
        </p:txBody>
      </p:sp>
      <p:sp>
        <p:nvSpPr>
          <p:cNvPr id="21" name="TextBox 20"/>
          <p:cNvSpPr txBox="1"/>
          <p:nvPr/>
        </p:nvSpPr>
        <p:spPr>
          <a:xfrm>
            <a:off x="553241" y="3378308"/>
            <a:ext cx="1543763" cy="253916"/>
          </a:xfrm>
          <a:prstGeom prst="rect">
            <a:avLst/>
          </a:prstGeom>
          <a:noFill/>
        </p:spPr>
        <p:txBody>
          <a:bodyPr wrap="square" rtlCol="0">
            <a:spAutoFit/>
          </a:bodyPr>
          <a:lstStyle/>
          <a:p>
            <a:r>
              <a:rPr lang="id-ID" sz="1050" dirty="0">
                <a:cs typeface="Raavi" panose="02000500000000000000" pitchFamily="2"/>
              </a:rPr>
              <a:t>Photoshop</a:t>
            </a:r>
            <a:endParaRPr lang="en-US" sz="1050" dirty="0">
              <a:cs typeface="Raavi" panose="02000500000000000000" pitchFamily="2"/>
            </a:endParaRPr>
          </a:p>
        </p:txBody>
      </p:sp>
      <p:sp>
        <p:nvSpPr>
          <p:cNvPr id="22" name="TextBox 21"/>
          <p:cNvSpPr txBox="1"/>
          <p:nvPr/>
        </p:nvSpPr>
        <p:spPr>
          <a:xfrm>
            <a:off x="553241" y="4046869"/>
            <a:ext cx="1543763" cy="253916"/>
          </a:xfrm>
          <a:prstGeom prst="rect">
            <a:avLst/>
          </a:prstGeom>
          <a:noFill/>
        </p:spPr>
        <p:txBody>
          <a:bodyPr wrap="square" rtlCol="0">
            <a:spAutoFit/>
          </a:bodyPr>
          <a:lstStyle/>
          <a:p>
            <a:r>
              <a:rPr lang="en-US" sz="1050" dirty="0">
                <a:cs typeface="Raavi" panose="02000500000000000000" pitchFamily="2"/>
              </a:rPr>
              <a:t>I</a:t>
            </a:r>
            <a:r>
              <a:rPr lang="id-ID" sz="1050" dirty="0">
                <a:cs typeface="Raavi" panose="02000500000000000000" pitchFamily="2"/>
              </a:rPr>
              <a:t>llustrator</a:t>
            </a:r>
            <a:endParaRPr lang="en-US" sz="1050" dirty="0">
              <a:cs typeface="Raavi" panose="02000500000000000000" pitchFamily="2"/>
            </a:endParaRPr>
          </a:p>
        </p:txBody>
      </p:sp>
      <p:sp>
        <p:nvSpPr>
          <p:cNvPr id="33" name="TextBox 32"/>
          <p:cNvSpPr txBox="1"/>
          <p:nvPr/>
        </p:nvSpPr>
        <p:spPr>
          <a:xfrm>
            <a:off x="553241" y="4698966"/>
            <a:ext cx="1543763" cy="253916"/>
          </a:xfrm>
          <a:prstGeom prst="rect">
            <a:avLst/>
          </a:prstGeom>
          <a:noFill/>
        </p:spPr>
        <p:txBody>
          <a:bodyPr wrap="square" rtlCol="0">
            <a:spAutoFit/>
          </a:bodyPr>
          <a:lstStyle/>
          <a:p>
            <a:r>
              <a:rPr lang="id-ID" sz="1050" dirty="0">
                <a:cs typeface="Raavi" panose="02000500000000000000" pitchFamily="2"/>
              </a:rPr>
              <a:t>InDesign</a:t>
            </a:r>
            <a:endParaRPr lang="en-US" sz="1050" dirty="0">
              <a:cs typeface="Raavi" panose="02000500000000000000" pitchFamily="2"/>
            </a:endParaRPr>
          </a:p>
        </p:txBody>
      </p:sp>
      <p:sp>
        <p:nvSpPr>
          <p:cNvPr id="23" name="Freeform 13"/>
          <p:cNvSpPr>
            <a:spLocks/>
          </p:cNvSpPr>
          <p:nvPr/>
        </p:nvSpPr>
        <p:spPr bwMode="auto">
          <a:xfrm>
            <a:off x="572050" y="3630778"/>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p:cNvGrpSpPr/>
          <p:nvPr/>
        </p:nvGrpSpPr>
        <p:grpSpPr>
          <a:xfrm>
            <a:off x="572051" y="3630778"/>
            <a:ext cx="2237592" cy="165513"/>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8" name="Freeform 13"/>
          <p:cNvSpPr>
            <a:spLocks/>
          </p:cNvSpPr>
          <p:nvPr/>
        </p:nvSpPr>
        <p:spPr bwMode="auto">
          <a:xfrm>
            <a:off x="572050" y="4300153"/>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 name="Group 2"/>
          <p:cNvGrpSpPr/>
          <p:nvPr/>
        </p:nvGrpSpPr>
        <p:grpSpPr>
          <a:xfrm>
            <a:off x="572051" y="4300153"/>
            <a:ext cx="2569008" cy="165513"/>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35" name="Freeform 13"/>
          <p:cNvSpPr>
            <a:spLocks/>
          </p:cNvSpPr>
          <p:nvPr/>
        </p:nvSpPr>
        <p:spPr bwMode="auto">
          <a:xfrm>
            <a:off x="572050" y="4958666"/>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 name="Group 3"/>
          <p:cNvGrpSpPr/>
          <p:nvPr/>
        </p:nvGrpSpPr>
        <p:grpSpPr>
          <a:xfrm>
            <a:off x="572052" y="4958666"/>
            <a:ext cx="1870667" cy="165513"/>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1" name="TextBox 50"/>
          <p:cNvSpPr txBox="1"/>
          <p:nvPr/>
        </p:nvSpPr>
        <p:spPr>
          <a:xfrm>
            <a:off x="3543486" y="3618174"/>
            <a:ext cx="485588" cy="261610"/>
          </a:xfrm>
          <a:prstGeom prst="rect">
            <a:avLst/>
          </a:prstGeom>
          <a:noFill/>
        </p:spPr>
        <p:txBody>
          <a:bodyPr wrap="square" rtlCol="0">
            <a:spAutoFit/>
          </a:bodyPr>
          <a:lstStyle/>
          <a:p>
            <a:pPr algn="ctr"/>
            <a:r>
              <a:rPr lang="id-ID" sz="1100" b="1" dirty="0">
                <a:solidFill>
                  <a:schemeClr val="accent1"/>
                </a:solidFill>
                <a:latin typeface="+mj-lt"/>
                <a:cs typeface="Raavi" panose="02000500000000000000" pitchFamily="2"/>
              </a:rPr>
              <a:t>70%</a:t>
            </a:r>
            <a:endParaRPr lang="en-US" sz="1100" b="1" dirty="0">
              <a:solidFill>
                <a:schemeClr val="accent1"/>
              </a:solidFill>
              <a:latin typeface="+mj-lt"/>
              <a:cs typeface="Raavi" panose="02000500000000000000" pitchFamily="2"/>
            </a:endParaRPr>
          </a:p>
        </p:txBody>
      </p:sp>
      <p:sp>
        <p:nvSpPr>
          <p:cNvPr id="52" name="TextBox 51"/>
          <p:cNvSpPr txBox="1"/>
          <p:nvPr/>
        </p:nvSpPr>
        <p:spPr>
          <a:xfrm>
            <a:off x="3543486" y="4287548"/>
            <a:ext cx="485588" cy="261610"/>
          </a:xfrm>
          <a:prstGeom prst="rect">
            <a:avLst/>
          </a:prstGeom>
          <a:noFill/>
        </p:spPr>
        <p:txBody>
          <a:bodyPr wrap="square" rtlCol="0">
            <a:spAutoFit/>
          </a:bodyPr>
          <a:lstStyle/>
          <a:p>
            <a:pPr algn="ctr"/>
            <a:r>
              <a:rPr lang="id-ID" sz="1100" b="1" dirty="0">
                <a:solidFill>
                  <a:schemeClr val="accent2"/>
                </a:solidFill>
                <a:latin typeface="+mj-lt"/>
                <a:cs typeface="Raavi" panose="02000500000000000000" pitchFamily="2"/>
              </a:rPr>
              <a:t>81%</a:t>
            </a:r>
            <a:endParaRPr lang="en-US" sz="1100" b="1" dirty="0">
              <a:solidFill>
                <a:schemeClr val="accent2"/>
              </a:solidFill>
              <a:latin typeface="+mj-lt"/>
              <a:cs typeface="Raavi" panose="02000500000000000000" pitchFamily="2"/>
            </a:endParaRPr>
          </a:p>
        </p:txBody>
      </p:sp>
      <p:sp>
        <p:nvSpPr>
          <p:cNvPr id="53" name="TextBox 52"/>
          <p:cNvSpPr txBox="1"/>
          <p:nvPr/>
        </p:nvSpPr>
        <p:spPr>
          <a:xfrm>
            <a:off x="3543486" y="4946060"/>
            <a:ext cx="485588" cy="261610"/>
          </a:xfrm>
          <a:prstGeom prst="rect">
            <a:avLst/>
          </a:prstGeom>
          <a:noFill/>
        </p:spPr>
        <p:txBody>
          <a:bodyPr wrap="square" rtlCol="0">
            <a:spAutoFit/>
          </a:bodyPr>
          <a:lstStyle/>
          <a:p>
            <a:pPr algn="ctr"/>
            <a:r>
              <a:rPr lang="id-ID" sz="1100" b="1" dirty="0">
                <a:solidFill>
                  <a:schemeClr val="accent3"/>
                </a:solidFill>
                <a:latin typeface="+mj-lt"/>
                <a:cs typeface="Raavi" panose="02000500000000000000" pitchFamily="2"/>
              </a:rPr>
              <a:t>63%</a:t>
            </a:r>
            <a:endParaRPr lang="en-US" sz="1100"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C345535-0A0D-40B2-8EF9-3173D589A42E}"/>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405130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Pink Purple Blue">
      <a:dk1>
        <a:srgbClr val="3F3F3F"/>
      </a:dk1>
      <a:lt1>
        <a:sysClr val="window" lastClr="FFFFFF"/>
      </a:lt1>
      <a:dk2>
        <a:srgbClr val="313C41"/>
      </a:dk2>
      <a:lt2>
        <a:srgbClr val="FFFFFF"/>
      </a:lt2>
      <a:accent1>
        <a:srgbClr val="E20B88"/>
      </a:accent1>
      <a:accent2>
        <a:srgbClr val="9E278B"/>
      </a:accent2>
      <a:accent3>
        <a:srgbClr val="4A2C7B"/>
      </a:accent3>
      <a:accent4>
        <a:srgbClr val="0E55A3"/>
      </a:accent4>
      <a:accent5>
        <a:srgbClr val="1580C4"/>
      </a:accent5>
      <a:accent6>
        <a:srgbClr val="73CDF2"/>
      </a:accent6>
      <a:hlink>
        <a:srgbClr val="A05024"/>
      </a:hlink>
      <a:folHlink>
        <a:srgbClr val="FEC037"/>
      </a:folHlink>
    </a:clrScheme>
    <a:fontScheme name="Custom 13">
      <a:majorFont>
        <a:latin typeface="Poppins Light"/>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1282</TotalTime>
  <Words>975</Words>
  <Application>Microsoft Office PowerPoint</Application>
  <PresentationFormat>On-screen Show (4:3)</PresentationFormat>
  <Paragraphs>177</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60</cp:revision>
  <dcterms:created xsi:type="dcterms:W3CDTF">2017-04-04T14:58:24Z</dcterms:created>
  <dcterms:modified xsi:type="dcterms:W3CDTF">2018-08-27T06:15:42Z</dcterms:modified>
</cp:coreProperties>
</file>